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65" r:id="rId3"/>
    <p:sldId id="264" r:id="rId4"/>
    <p:sldId id="258" r:id="rId5"/>
    <p:sldId id="257" r:id="rId6"/>
    <p:sldId id="259" r:id="rId7"/>
    <p:sldId id="261" r:id="rId8"/>
    <p:sldId id="262" r:id="rId9"/>
    <p:sldId id="267"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114" d="100"/>
          <a:sy n="114" d="100"/>
        </p:scale>
        <p:origin x="46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A0EE2D-B555-468C-B6FD-2DA512A2A638}" type="datetimeFigureOut">
              <a:rPr lang="en-US" smtClean="0"/>
              <a:t>6/20/2019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C72469-B085-4479-9FF0-50257CFCFF7A}" type="slidenum">
              <a:rPr lang="en-US" smtClean="0"/>
              <a:t>‹#›</a:t>
            </a:fld>
            <a:endParaRPr lang="en-US"/>
          </a:p>
        </p:txBody>
      </p:sp>
    </p:spTree>
    <p:extLst>
      <p:ext uri="{BB962C8B-B14F-4D97-AF65-F5344CB8AC3E}">
        <p14:creationId xmlns:p14="http://schemas.microsoft.com/office/powerpoint/2010/main" val="2633356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D36E1-8A61-4795-8797-EB00204024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CC8595-6E8F-4536-899C-ABD1894D07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63D7C6-309A-441F-8538-0898D5EC22F1}"/>
              </a:ext>
            </a:extLst>
          </p:cNvPr>
          <p:cNvSpPr>
            <a:spLocks noGrp="1"/>
          </p:cNvSpPr>
          <p:nvPr>
            <p:ph type="dt" sz="half" idx="10"/>
          </p:nvPr>
        </p:nvSpPr>
        <p:spPr/>
        <p:txBody>
          <a:bodyPr/>
          <a:lstStyle/>
          <a:p>
            <a:fld id="{69BB82A5-9130-4C86-8DDB-FAF79CF23A4E}" type="datetime1">
              <a:rPr lang="en-US" smtClean="0"/>
              <a:t>6/20/2019</a:t>
            </a:fld>
            <a:endParaRPr lang="en-US"/>
          </a:p>
        </p:txBody>
      </p:sp>
      <p:sp>
        <p:nvSpPr>
          <p:cNvPr id="5" name="Footer Placeholder 4">
            <a:extLst>
              <a:ext uri="{FF2B5EF4-FFF2-40B4-BE49-F238E27FC236}">
                <a16:creationId xmlns:a16="http://schemas.microsoft.com/office/drawing/2014/main" id="{3FCA46E5-E19D-4554-BC99-4A5FE13300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FAA757-CAC1-49CE-9CD1-E915545B908A}"/>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210608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4FD01-43FE-4351-98AC-41461BE592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E1FDB4-3716-464C-B66C-21451DC2E0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C40375-D3E0-4DEC-B9CE-0046BE9162DA}"/>
              </a:ext>
            </a:extLst>
          </p:cNvPr>
          <p:cNvSpPr>
            <a:spLocks noGrp="1"/>
          </p:cNvSpPr>
          <p:nvPr>
            <p:ph type="dt" sz="half" idx="10"/>
          </p:nvPr>
        </p:nvSpPr>
        <p:spPr/>
        <p:txBody>
          <a:bodyPr/>
          <a:lstStyle/>
          <a:p>
            <a:fld id="{A5686E25-A684-491C-8626-89C241DB1CD6}" type="datetime1">
              <a:rPr lang="en-US" smtClean="0"/>
              <a:t>6/20/2019</a:t>
            </a:fld>
            <a:endParaRPr lang="en-US"/>
          </a:p>
        </p:txBody>
      </p:sp>
      <p:sp>
        <p:nvSpPr>
          <p:cNvPr id="5" name="Footer Placeholder 4">
            <a:extLst>
              <a:ext uri="{FF2B5EF4-FFF2-40B4-BE49-F238E27FC236}">
                <a16:creationId xmlns:a16="http://schemas.microsoft.com/office/drawing/2014/main" id="{90E70753-A920-4FF2-89AC-774B44129D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A742AA-C06A-4837-A808-80A967D9F390}"/>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2661754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7B8BBA-26C2-4602-A96F-7B7C25B6AB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863675-E9AA-49DE-AC39-B95E6C0FE6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C4753-ED1A-459F-9913-455CC55C01F0}"/>
              </a:ext>
            </a:extLst>
          </p:cNvPr>
          <p:cNvSpPr>
            <a:spLocks noGrp="1"/>
          </p:cNvSpPr>
          <p:nvPr>
            <p:ph type="dt" sz="half" idx="10"/>
          </p:nvPr>
        </p:nvSpPr>
        <p:spPr/>
        <p:txBody>
          <a:bodyPr/>
          <a:lstStyle/>
          <a:p>
            <a:fld id="{1FAD63FD-2367-47BD-9A7B-5BFAB574D27D}" type="datetime1">
              <a:rPr lang="en-US" smtClean="0"/>
              <a:t>6/20/2019</a:t>
            </a:fld>
            <a:endParaRPr lang="en-US"/>
          </a:p>
        </p:txBody>
      </p:sp>
      <p:sp>
        <p:nvSpPr>
          <p:cNvPr id="5" name="Footer Placeholder 4">
            <a:extLst>
              <a:ext uri="{FF2B5EF4-FFF2-40B4-BE49-F238E27FC236}">
                <a16:creationId xmlns:a16="http://schemas.microsoft.com/office/drawing/2014/main" id="{5C4FE790-6706-4CD4-8AF2-A21C0A59A0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6A6C90-911D-4D0E-BF7F-3987AAA26040}"/>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2435519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8174C-149D-45F1-ADBE-C66DFD35D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8EA53B-6E26-4B78-8608-6A21438A87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D1A992-26E1-4148-A2EC-4435E24A008E}"/>
              </a:ext>
            </a:extLst>
          </p:cNvPr>
          <p:cNvSpPr>
            <a:spLocks noGrp="1"/>
          </p:cNvSpPr>
          <p:nvPr>
            <p:ph type="dt" sz="half" idx="10"/>
          </p:nvPr>
        </p:nvSpPr>
        <p:spPr/>
        <p:txBody>
          <a:bodyPr/>
          <a:lstStyle/>
          <a:p>
            <a:fld id="{7CDBD55D-163E-49DC-8449-3A4457895B5A}" type="datetime1">
              <a:rPr lang="en-US" smtClean="0"/>
              <a:t>6/20/2019</a:t>
            </a:fld>
            <a:endParaRPr lang="en-US"/>
          </a:p>
        </p:txBody>
      </p:sp>
      <p:sp>
        <p:nvSpPr>
          <p:cNvPr id="5" name="Footer Placeholder 4">
            <a:extLst>
              <a:ext uri="{FF2B5EF4-FFF2-40B4-BE49-F238E27FC236}">
                <a16:creationId xmlns:a16="http://schemas.microsoft.com/office/drawing/2014/main" id="{0AF445C3-4FA0-4B44-8CB8-7BE944626F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6F676A-55CD-42E5-9961-9880CA4AD246}"/>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2097514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B9490-4805-4B3B-AFAD-643B3235B2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0221601-1D8F-4785-8764-6FF6E6F661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FED88C-EF14-491E-A6D1-4502E80610A8}"/>
              </a:ext>
            </a:extLst>
          </p:cNvPr>
          <p:cNvSpPr>
            <a:spLocks noGrp="1"/>
          </p:cNvSpPr>
          <p:nvPr>
            <p:ph type="dt" sz="half" idx="10"/>
          </p:nvPr>
        </p:nvSpPr>
        <p:spPr/>
        <p:txBody>
          <a:bodyPr/>
          <a:lstStyle/>
          <a:p>
            <a:fld id="{B0E727EC-8C70-4946-AD3D-5538744658D1}" type="datetime1">
              <a:rPr lang="en-US" smtClean="0"/>
              <a:t>6/20/2019</a:t>
            </a:fld>
            <a:endParaRPr lang="en-US"/>
          </a:p>
        </p:txBody>
      </p:sp>
      <p:sp>
        <p:nvSpPr>
          <p:cNvPr id="5" name="Footer Placeholder 4">
            <a:extLst>
              <a:ext uri="{FF2B5EF4-FFF2-40B4-BE49-F238E27FC236}">
                <a16:creationId xmlns:a16="http://schemas.microsoft.com/office/drawing/2014/main" id="{7FCFB70B-3487-474F-BF22-458BDF027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221FF6-4FD3-4571-A742-E140AEB93566}"/>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2119969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58186-882D-49E5-BBEF-4ECDD20389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1E4387-A522-45B9-977E-12E7EF4377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A8B91-41BD-4859-8C6D-9903598DE5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FE9DD5-AA1E-4085-849C-152A7A5D8954}"/>
              </a:ext>
            </a:extLst>
          </p:cNvPr>
          <p:cNvSpPr>
            <a:spLocks noGrp="1"/>
          </p:cNvSpPr>
          <p:nvPr>
            <p:ph type="dt" sz="half" idx="10"/>
          </p:nvPr>
        </p:nvSpPr>
        <p:spPr/>
        <p:txBody>
          <a:bodyPr/>
          <a:lstStyle/>
          <a:p>
            <a:fld id="{2073219E-6358-42C7-BB97-DE8725C86751}" type="datetime1">
              <a:rPr lang="en-US" smtClean="0"/>
              <a:t>6/20/2019</a:t>
            </a:fld>
            <a:endParaRPr lang="en-US"/>
          </a:p>
        </p:txBody>
      </p:sp>
      <p:sp>
        <p:nvSpPr>
          <p:cNvPr id="6" name="Footer Placeholder 5">
            <a:extLst>
              <a:ext uri="{FF2B5EF4-FFF2-40B4-BE49-F238E27FC236}">
                <a16:creationId xmlns:a16="http://schemas.microsoft.com/office/drawing/2014/main" id="{AA6772D4-9670-4F64-ACCF-96E0EBD7DD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7228EA-B4C1-42FB-8F2F-D029262024D8}"/>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837591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FE02A-2112-47AD-B1D2-D6A5E59A1D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4D314E-AF7F-4C57-A87A-031AB98747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87AE51-159A-47DE-BEB3-C1C865EDCB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2680CC-ABBF-4026-AAD1-798F2146A5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48B134-C8D8-4C63-A0A1-EDEC27F1DB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FB9010-8C20-4500-A638-2819F7E262BB}"/>
              </a:ext>
            </a:extLst>
          </p:cNvPr>
          <p:cNvSpPr>
            <a:spLocks noGrp="1"/>
          </p:cNvSpPr>
          <p:nvPr>
            <p:ph type="dt" sz="half" idx="10"/>
          </p:nvPr>
        </p:nvSpPr>
        <p:spPr/>
        <p:txBody>
          <a:bodyPr/>
          <a:lstStyle/>
          <a:p>
            <a:fld id="{FDA9B526-A9ED-4C52-9230-C7A10D2B9E5E}" type="datetime1">
              <a:rPr lang="en-US" smtClean="0"/>
              <a:t>6/20/2019</a:t>
            </a:fld>
            <a:endParaRPr lang="en-US"/>
          </a:p>
        </p:txBody>
      </p:sp>
      <p:sp>
        <p:nvSpPr>
          <p:cNvPr id="8" name="Footer Placeholder 7">
            <a:extLst>
              <a:ext uri="{FF2B5EF4-FFF2-40B4-BE49-F238E27FC236}">
                <a16:creationId xmlns:a16="http://schemas.microsoft.com/office/drawing/2014/main" id="{9675E6CD-0DB9-4B12-AF3B-48B9E11B60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51D1E1-BD8A-40D8-8A7F-EEC6EB083C0E}"/>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2431428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6FF6A-F626-4F00-AF7F-28A8302010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693F2C-2E9C-4E3B-B94C-0C6E71AEE3F0}"/>
              </a:ext>
            </a:extLst>
          </p:cNvPr>
          <p:cNvSpPr>
            <a:spLocks noGrp="1"/>
          </p:cNvSpPr>
          <p:nvPr>
            <p:ph type="dt" sz="half" idx="10"/>
          </p:nvPr>
        </p:nvSpPr>
        <p:spPr/>
        <p:txBody>
          <a:bodyPr/>
          <a:lstStyle/>
          <a:p>
            <a:fld id="{F25F2099-1B7C-4DA1-AFC1-53987F714BC4}" type="datetime1">
              <a:rPr lang="en-US" smtClean="0"/>
              <a:t>6/20/2019</a:t>
            </a:fld>
            <a:endParaRPr lang="en-US"/>
          </a:p>
        </p:txBody>
      </p:sp>
      <p:sp>
        <p:nvSpPr>
          <p:cNvPr id="4" name="Footer Placeholder 3">
            <a:extLst>
              <a:ext uri="{FF2B5EF4-FFF2-40B4-BE49-F238E27FC236}">
                <a16:creationId xmlns:a16="http://schemas.microsoft.com/office/drawing/2014/main" id="{C068F841-04AE-479C-9D07-FAEAB1E86F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354D06-53CE-4FC3-B243-578CBAE6851C}"/>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1939846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EEF2A7-17AD-4629-9174-E5B82D55BA23}"/>
              </a:ext>
            </a:extLst>
          </p:cNvPr>
          <p:cNvSpPr>
            <a:spLocks noGrp="1"/>
          </p:cNvSpPr>
          <p:nvPr>
            <p:ph type="dt" sz="half" idx="10"/>
          </p:nvPr>
        </p:nvSpPr>
        <p:spPr/>
        <p:txBody>
          <a:bodyPr/>
          <a:lstStyle/>
          <a:p>
            <a:fld id="{A0BDC137-B217-43EC-A5B8-1C7B9E3F3000}" type="datetime1">
              <a:rPr lang="en-US" smtClean="0"/>
              <a:t>6/20/2019</a:t>
            </a:fld>
            <a:endParaRPr lang="en-US"/>
          </a:p>
        </p:txBody>
      </p:sp>
      <p:sp>
        <p:nvSpPr>
          <p:cNvPr id="3" name="Footer Placeholder 2">
            <a:extLst>
              <a:ext uri="{FF2B5EF4-FFF2-40B4-BE49-F238E27FC236}">
                <a16:creationId xmlns:a16="http://schemas.microsoft.com/office/drawing/2014/main" id="{F224E964-FC2B-474F-B4DC-C6CE8F28FC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CE082D-9729-4EEB-AF07-BAE0C7B7DEE0}"/>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814548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7FB8F-9F53-4B88-9AAA-686E7FBEA9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058134-6A2F-4A0F-81F2-3459B53594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D2EA94-092C-4167-8448-D15E557073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2C343F-C5C9-4910-A3D5-9094096BE29D}"/>
              </a:ext>
            </a:extLst>
          </p:cNvPr>
          <p:cNvSpPr>
            <a:spLocks noGrp="1"/>
          </p:cNvSpPr>
          <p:nvPr>
            <p:ph type="dt" sz="half" idx="10"/>
          </p:nvPr>
        </p:nvSpPr>
        <p:spPr/>
        <p:txBody>
          <a:bodyPr/>
          <a:lstStyle/>
          <a:p>
            <a:fld id="{AB1E1FD9-E472-4BB5-B439-0E56D9546AB9}" type="datetime1">
              <a:rPr lang="en-US" smtClean="0"/>
              <a:t>6/20/2019</a:t>
            </a:fld>
            <a:endParaRPr lang="en-US"/>
          </a:p>
        </p:txBody>
      </p:sp>
      <p:sp>
        <p:nvSpPr>
          <p:cNvPr id="6" name="Footer Placeholder 5">
            <a:extLst>
              <a:ext uri="{FF2B5EF4-FFF2-40B4-BE49-F238E27FC236}">
                <a16:creationId xmlns:a16="http://schemas.microsoft.com/office/drawing/2014/main" id="{F436201B-0F7C-4A99-8700-77688ADE70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2C5C30-42A0-4927-BBB4-64C6F0A95AC4}"/>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3799001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D1821-F123-47BD-BA83-B2C869946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4C3154-FA32-4261-869B-ADB47CA159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B97B6-5BC9-4A75-AA06-D63B2D434F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06DC1A-5DAF-490A-A909-57532BAB2CAC}"/>
              </a:ext>
            </a:extLst>
          </p:cNvPr>
          <p:cNvSpPr>
            <a:spLocks noGrp="1"/>
          </p:cNvSpPr>
          <p:nvPr>
            <p:ph type="dt" sz="half" idx="10"/>
          </p:nvPr>
        </p:nvSpPr>
        <p:spPr/>
        <p:txBody>
          <a:bodyPr/>
          <a:lstStyle/>
          <a:p>
            <a:fld id="{8C8826CD-F5C8-4CCC-AB72-016BE405354C}" type="datetime1">
              <a:rPr lang="en-US" smtClean="0"/>
              <a:t>6/20/2019</a:t>
            </a:fld>
            <a:endParaRPr lang="en-US"/>
          </a:p>
        </p:txBody>
      </p:sp>
      <p:sp>
        <p:nvSpPr>
          <p:cNvPr id="6" name="Footer Placeholder 5">
            <a:extLst>
              <a:ext uri="{FF2B5EF4-FFF2-40B4-BE49-F238E27FC236}">
                <a16:creationId xmlns:a16="http://schemas.microsoft.com/office/drawing/2014/main" id="{309B7FE8-98B1-46EB-AC46-1882A5E514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381FFC-B271-43CE-B85E-12597EF4FAFC}"/>
              </a:ext>
            </a:extLst>
          </p:cNvPr>
          <p:cNvSpPr>
            <a:spLocks noGrp="1"/>
          </p:cNvSpPr>
          <p:nvPr>
            <p:ph type="sldNum" sz="quarter" idx="12"/>
          </p:nvPr>
        </p:nvSpPr>
        <p:spPr/>
        <p:txBody>
          <a:bodyPr/>
          <a:lstStyle/>
          <a:p>
            <a:fld id="{EAEB2801-E610-4CA0-BAB7-95EC0144D52F}" type="slidenum">
              <a:rPr lang="en-US" smtClean="0"/>
              <a:t>‹#›</a:t>
            </a:fld>
            <a:endParaRPr lang="en-US"/>
          </a:p>
        </p:txBody>
      </p:sp>
    </p:spTree>
    <p:extLst>
      <p:ext uri="{BB962C8B-B14F-4D97-AF65-F5344CB8AC3E}">
        <p14:creationId xmlns:p14="http://schemas.microsoft.com/office/powerpoint/2010/main" val="386575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8C3DEE-BF99-4A19-B591-1D9A437522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643DBE-6D18-4F69-85FE-1B5511FFEB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080E7B-AC42-49D1-8701-61182767A9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08B82-E87E-4354-9144-AF2049074602}" type="datetime1">
              <a:rPr lang="en-US" smtClean="0"/>
              <a:t>6/20/2019</a:t>
            </a:fld>
            <a:endParaRPr lang="en-US"/>
          </a:p>
        </p:txBody>
      </p:sp>
      <p:sp>
        <p:nvSpPr>
          <p:cNvPr id="5" name="Footer Placeholder 4">
            <a:extLst>
              <a:ext uri="{FF2B5EF4-FFF2-40B4-BE49-F238E27FC236}">
                <a16:creationId xmlns:a16="http://schemas.microsoft.com/office/drawing/2014/main" id="{AE813AEE-78C4-4083-B76E-DE5C5790F3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15A66C-C3B9-42B3-AF7B-B7756B400E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EB2801-E610-4CA0-BAB7-95EC0144D52F}" type="slidenum">
              <a:rPr lang="en-US" smtClean="0"/>
              <a:t>‹#›</a:t>
            </a:fld>
            <a:endParaRPr lang="en-US"/>
          </a:p>
        </p:txBody>
      </p:sp>
    </p:spTree>
    <p:extLst>
      <p:ext uri="{BB962C8B-B14F-4D97-AF65-F5344CB8AC3E}">
        <p14:creationId xmlns:p14="http://schemas.microsoft.com/office/powerpoint/2010/main" val="38146448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homewithhope.org/" TargetMode="External"/><Relationship Id="rId2" Type="http://schemas.openxmlformats.org/officeDocument/2006/relationships/hyperlink" Target="https://www.tdhca.state.tx.us/home-division/esgp/index.htm"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lauren@ahomewithhope.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ormAutofit/>
          </a:bodyPr>
          <a:lstStyle/>
          <a:p>
            <a:r>
              <a:rPr lang="en-US" sz="3600" dirty="0"/>
              <a:t>FY2019 TDHCA </a:t>
            </a:r>
            <a:br>
              <a:rPr lang="en-US" sz="3600" dirty="0"/>
            </a:br>
            <a:r>
              <a:rPr lang="en-US" sz="3600" dirty="0"/>
              <a:t>Emergency Solutions Grant Overview </a:t>
            </a:r>
          </a:p>
        </p:txBody>
      </p:sp>
      <p:pic>
        <p:nvPicPr>
          <p:cNvPr id="6" name="Picture 5">
            <a:extLst>
              <a:ext uri="{FF2B5EF4-FFF2-40B4-BE49-F238E27FC236}">
                <a16:creationId xmlns:a16="http://schemas.microsoft.com/office/drawing/2014/main" id="{93327CA5-F8ED-4829-9B71-CB62997EED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2913834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For more information on ESG, visit </a:t>
            </a:r>
            <a:r>
              <a:rPr lang="en-US" dirty="0">
                <a:hlinkClick r:id="rId2"/>
              </a:rPr>
              <a:t>https://www.tdhca.state.tx.us/home-division/esgp/index.htm</a:t>
            </a:r>
            <a:r>
              <a:rPr lang="en-US" dirty="0"/>
              <a:t>. </a:t>
            </a:r>
          </a:p>
          <a:p>
            <a:r>
              <a:rPr lang="en-US" dirty="0"/>
              <a:t>Visit our website for funding information and materials: </a:t>
            </a:r>
            <a:r>
              <a:rPr lang="en-US" dirty="0">
                <a:hlinkClick r:id="rId3"/>
              </a:rPr>
              <a:t>www.ahomewithhope.org</a:t>
            </a:r>
            <a:r>
              <a:rPr lang="en-US" dirty="0"/>
              <a:t> </a:t>
            </a:r>
          </a:p>
          <a:p>
            <a:r>
              <a:rPr lang="en-US" dirty="0"/>
              <a:t>If you have any questions, please email Lauren Helms at </a:t>
            </a:r>
            <a:r>
              <a:rPr lang="en-US" dirty="0">
                <a:hlinkClick r:id="rId4"/>
              </a:rPr>
              <a:t>lauren@ahomewithhope.org</a:t>
            </a:r>
            <a:r>
              <a:rPr lang="en-US" dirty="0"/>
              <a:t>. </a:t>
            </a:r>
          </a:p>
        </p:txBody>
      </p:sp>
      <p:pic>
        <p:nvPicPr>
          <p:cNvPr id="5" name="Picture 4">
            <a:extLst>
              <a:ext uri="{FF2B5EF4-FFF2-40B4-BE49-F238E27FC236}">
                <a16:creationId xmlns:a16="http://schemas.microsoft.com/office/drawing/2014/main" id="{FDD0982A-3321-453B-A480-D33E3B1DD9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882182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084DF-4377-41FA-BAA2-8F69D357E09B}"/>
              </a:ext>
            </a:extLst>
          </p:cNvPr>
          <p:cNvSpPr>
            <a:spLocks noGrp="1"/>
          </p:cNvSpPr>
          <p:nvPr>
            <p:ph type="title"/>
          </p:nvPr>
        </p:nvSpPr>
        <p:spPr/>
        <p:txBody>
          <a:bodyPr/>
          <a:lstStyle/>
          <a:p>
            <a:r>
              <a:rPr lang="en-US" dirty="0"/>
              <a:t>Overview of TDHCA ESG Funding</a:t>
            </a:r>
          </a:p>
        </p:txBody>
      </p:sp>
      <p:sp>
        <p:nvSpPr>
          <p:cNvPr id="3" name="Content Placeholder 2">
            <a:extLst>
              <a:ext uri="{FF2B5EF4-FFF2-40B4-BE49-F238E27FC236}">
                <a16:creationId xmlns:a16="http://schemas.microsoft.com/office/drawing/2014/main" id="{8FE7772B-DBC3-4983-A56B-3DF6815783F1}"/>
              </a:ext>
            </a:extLst>
          </p:cNvPr>
          <p:cNvSpPr>
            <a:spLocks noGrp="1"/>
          </p:cNvSpPr>
          <p:nvPr>
            <p:ph idx="1"/>
          </p:nvPr>
        </p:nvSpPr>
        <p:spPr/>
        <p:txBody>
          <a:bodyPr>
            <a:normAutofit fontScale="92500" lnSpcReduction="20000"/>
          </a:bodyPr>
          <a:lstStyle/>
          <a:p>
            <a:r>
              <a:rPr lang="en-US" dirty="0"/>
              <a:t>Emergency Solutions Grant(ESG) funding is for Street Outreach for the homeless, Emergency Shelter for the homeless, Homeless Prevention, and Rapid Rehousing.</a:t>
            </a:r>
          </a:p>
          <a:p>
            <a:r>
              <a:rPr lang="en-US" dirty="0"/>
              <a:t>The Texas Department of Housing and Community Affairs (TDHCA) receives funding from HUD for ESG. </a:t>
            </a:r>
          </a:p>
          <a:p>
            <a:r>
              <a:rPr lang="en-US" dirty="0"/>
              <a:t>The Tarrant County Homeless Coalition was selected by TDHCA to be the ESG Coordinator – meaning, applicants in Tarrant and Parker Counties (TX-601) will apply directly to TCHC for TDHCA ESG funds.</a:t>
            </a:r>
          </a:p>
          <a:p>
            <a:r>
              <a:rPr lang="en-US" dirty="0"/>
              <a:t>TCHC will issue an Application for these funds. Organizations must submit applications to TCHC by the local deadline to be included in the funding competition.</a:t>
            </a:r>
          </a:p>
          <a:p>
            <a:r>
              <a:rPr lang="en-US" dirty="0"/>
              <a:t>TCHC will send funding recommendations made by the Allocations Committee to TDHCA for final approval.</a:t>
            </a:r>
          </a:p>
        </p:txBody>
      </p:sp>
      <p:pic>
        <p:nvPicPr>
          <p:cNvPr id="5" name="Picture 4">
            <a:extLst>
              <a:ext uri="{FF2B5EF4-FFF2-40B4-BE49-F238E27FC236}">
                <a16:creationId xmlns:a16="http://schemas.microsoft.com/office/drawing/2014/main" id="{1ABB7369-85A2-4A65-9DFF-6F54B5F8FE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3462152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EEFC7-3F27-491B-AE25-56BD77437E49}"/>
              </a:ext>
            </a:extLst>
          </p:cNvPr>
          <p:cNvSpPr>
            <a:spLocks noGrp="1"/>
          </p:cNvSpPr>
          <p:nvPr>
            <p:ph type="title"/>
          </p:nvPr>
        </p:nvSpPr>
        <p:spPr/>
        <p:txBody>
          <a:bodyPr/>
          <a:lstStyle/>
          <a:p>
            <a:r>
              <a:rPr lang="en-US" dirty="0"/>
              <a:t>Eligibility</a:t>
            </a:r>
          </a:p>
        </p:txBody>
      </p:sp>
      <p:sp>
        <p:nvSpPr>
          <p:cNvPr id="3" name="Content Placeholder 2">
            <a:extLst>
              <a:ext uri="{FF2B5EF4-FFF2-40B4-BE49-F238E27FC236}">
                <a16:creationId xmlns:a16="http://schemas.microsoft.com/office/drawing/2014/main" id="{A5E707FA-1C6B-4D20-ACF7-7D30A28036FE}"/>
              </a:ext>
            </a:extLst>
          </p:cNvPr>
          <p:cNvSpPr>
            <a:spLocks noGrp="1"/>
          </p:cNvSpPr>
          <p:nvPr>
            <p:ph idx="1"/>
          </p:nvPr>
        </p:nvSpPr>
        <p:spPr/>
        <p:txBody>
          <a:bodyPr>
            <a:normAutofit/>
          </a:bodyPr>
          <a:lstStyle/>
          <a:p>
            <a:r>
              <a:rPr lang="en-US" dirty="0"/>
              <a:t>Eligible Applicants are Units of Local Government as defined by HUD in CPD Notice 1710 or Private Nonprofit Organizations. Public Housing Authorities and Local Redevelopment Agencies are not federally eligible Applicants.  </a:t>
            </a:r>
          </a:p>
          <a:p>
            <a:r>
              <a:rPr lang="en-US" dirty="0"/>
              <a:t>Applicants must adhere to the HUD definition of homelessness.</a:t>
            </a:r>
          </a:p>
          <a:p>
            <a:r>
              <a:rPr lang="en-US" dirty="0"/>
              <a:t>Applicants are required to familiarize themselves with the TDHCA’s certification and debarment policies prior to Application submission.  </a:t>
            </a:r>
          </a:p>
        </p:txBody>
      </p:sp>
      <p:pic>
        <p:nvPicPr>
          <p:cNvPr id="5" name="Picture 4">
            <a:extLst>
              <a:ext uri="{FF2B5EF4-FFF2-40B4-BE49-F238E27FC236}">
                <a16:creationId xmlns:a16="http://schemas.microsoft.com/office/drawing/2014/main" id="{4D471771-422F-498E-ACDB-9AEB07E1F0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3281999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Changes in 2019</a:t>
            </a:r>
          </a:p>
        </p:txBody>
      </p:sp>
      <p:sp>
        <p:nvSpPr>
          <p:cNvPr id="3" name="Content Placeholder 2"/>
          <p:cNvSpPr>
            <a:spLocks noGrp="1"/>
          </p:cNvSpPr>
          <p:nvPr>
            <p:ph idx="1"/>
          </p:nvPr>
        </p:nvSpPr>
        <p:spPr/>
        <p:txBody>
          <a:bodyPr>
            <a:normAutofit/>
          </a:bodyPr>
          <a:lstStyle/>
          <a:p>
            <a:pPr lvl="0"/>
            <a:r>
              <a:rPr lang="en-US" dirty="0"/>
              <a:t>The award period for the funds awarded under this NOFA is for one year, and intended to run from October 1, 2019 to September 30, 2020. </a:t>
            </a:r>
          </a:p>
          <a:p>
            <a:pPr lvl="0"/>
            <a:r>
              <a:rPr lang="en-US" dirty="0"/>
              <a:t>Minimum application amount is $50,000.</a:t>
            </a:r>
          </a:p>
          <a:p>
            <a:pPr lvl="0"/>
            <a:r>
              <a:rPr lang="en-US" dirty="0"/>
              <a:t>Maximum application amount is $300,000 (345,000 with max HMIS and admin).</a:t>
            </a:r>
          </a:p>
          <a:p>
            <a:pPr lvl="0"/>
            <a:r>
              <a:rPr lang="en-US" dirty="0"/>
              <a:t>Excel documents and required attachments are protected. Applicants are required to submit all forms as is – no format alterations are allowed.</a:t>
            </a:r>
          </a:p>
        </p:txBody>
      </p:sp>
      <p:pic>
        <p:nvPicPr>
          <p:cNvPr id="5" name="Picture 4">
            <a:extLst>
              <a:ext uri="{FF2B5EF4-FFF2-40B4-BE49-F238E27FC236}">
                <a16:creationId xmlns:a16="http://schemas.microsoft.com/office/drawing/2014/main" id="{2364A13F-EE49-44B6-A107-236DD23F90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443750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normAutofit/>
          </a:bodyPr>
          <a:lstStyle/>
          <a:p>
            <a:r>
              <a:rPr lang="en-US" dirty="0"/>
              <a:t>A total of $597,993 is available for TX-601</a:t>
            </a:r>
          </a:p>
          <a:p>
            <a:r>
              <a:rPr lang="en-US" dirty="0"/>
              <a:t>Applicants are limited to requesting no more than 60% of their budget for Street Outreach and Emergency Shelter activities</a:t>
            </a:r>
          </a:p>
          <a:p>
            <a:pPr lvl="1"/>
            <a:r>
              <a:rPr lang="en-US" dirty="0"/>
              <a:t>Street Outreach and Emergency Shelter applications for our community cannot exceed $358,795</a:t>
            </a:r>
          </a:p>
          <a:p>
            <a:pPr lvl="1"/>
            <a:r>
              <a:rPr lang="en-US" dirty="0"/>
              <a:t>Up to 3% allowed in Administrative fees</a:t>
            </a:r>
          </a:p>
          <a:p>
            <a:pPr lvl="1"/>
            <a:r>
              <a:rPr lang="en-US" dirty="0"/>
              <a:t>Up to 12% allowed in HMIS fees</a:t>
            </a:r>
          </a:p>
          <a:p>
            <a:pPr lvl="1"/>
            <a:r>
              <a:rPr lang="en-US" b="1" u="sng" dirty="0">
                <a:solidFill>
                  <a:schemeClr val="tx1"/>
                </a:solidFill>
              </a:rPr>
              <a:t>Collaborative applications are not allowed </a:t>
            </a:r>
          </a:p>
        </p:txBody>
      </p:sp>
      <p:pic>
        <p:nvPicPr>
          <p:cNvPr id="5" name="Picture 4">
            <a:extLst>
              <a:ext uri="{FF2B5EF4-FFF2-40B4-BE49-F238E27FC236}">
                <a16:creationId xmlns:a16="http://schemas.microsoft.com/office/drawing/2014/main" id="{51C8E3B0-35A5-4D46-B8A3-C8E8773FA7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1088552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95279"/>
            <a:ext cx="7729728" cy="1188720"/>
          </a:xfrm>
        </p:spPr>
        <p:txBody>
          <a:bodyPr/>
          <a:lstStyle/>
          <a:p>
            <a:r>
              <a:rPr lang="en-US" dirty="0"/>
              <a:t>TX-601 ESG Tentative Deadlines*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8734773"/>
              </p:ext>
            </p:extLst>
          </p:nvPr>
        </p:nvGraphicFramePr>
        <p:xfrm>
          <a:off x="1912690" y="1566857"/>
          <a:ext cx="8481611" cy="4082494"/>
        </p:xfrm>
        <a:graphic>
          <a:graphicData uri="http://schemas.openxmlformats.org/drawingml/2006/table">
            <a:tbl>
              <a:tblPr firstRow="1" bandRow="1">
                <a:tableStyleId>{073A0DAA-6AF3-43AB-8588-CEC1D06C72B9}</a:tableStyleId>
              </a:tblPr>
              <a:tblGrid>
                <a:gridCol w="3209010">
                  <a:extLst>
                    <a:ext uri="{9D8B030D-6E8A-4147-A177-3AD203B41FA5}">
                      <a16:colId xmlns:a16="http://schemas.microsoft.com/office/drawing/2014/main" val="3732006737"/>
                    </a:ext>
                  </a:extLst>
                </a:gridCol>
                <a:gridCol w="5272601">
                  <a:extLst>
                    <a:ext uri="{9D8B030D-6E8A-4147-A177-3AD203B41FA5}">
                      <a16:colId xmlns:a16="http://schemas.microsoft.com/office/drawing/2014/main" val="3106862042"/>
                    </a:ext>
                  </a:extLst>
                </a:gridCol>
              </a:tblGrid>
              <a:tr h="242797">
                <a:tc>
                  <a:txBody>
                    <a:bodyPr/>
                    <a:lstStyle/>
                    <a:p>
                      <a:r>
                        <a:rPr lang="en-US" dirty="0"/>
                        <a:t>DATE</a:t>
                      </a:r>
                    </a:p>
                  </a:txBody>
                  <a:tcPr/>
                </a:tc>
                <a:tc>
                  <a:txBody>
                    <a:bodyPr/>
                    <a:lstStyle/>
                    <a:p>
                      <a:r>
                        <a:rPr lang="en-US" dirty="0"/>
                        <a:t>ACTIVITY</a:t>
                      </a:r>
                    </a:p>
                  </a:txBody>
                  <a:tcPr/>
                </a:tc>
                <a:extLst>
                  <a:ext uri="{0D108BD9-81ED-4DB2-BD59-A6C34878D82A}">
                    <a16:rowId xmlns:a16="http://schemas.microsoft.com/office/drawing/2014/main" val="1626509021"/>
                  </a:ext>
                </a:extLst>
              </a:tr>
              <a:tr h="424894">
                <a:tc>
                  <a:txBody>
                    <a:bodyPr/>
                    <a:lstStyle/>
                    <a:p>
                      <a:r>
                        <a:rPr lang="en-US" dirty="0"/>
                        <a:t>June 6, 2019</a:t>
                      </a:r>
                    </a:p>
                  </a:txBody>
                  <a:tcPr/>
                </a:tc>
                <a:tc>
                  <a:txBody>
                    <a:bodyPr/>
                    <a:lstStyle/>
                    <a:p>
                      <a:r>
                        <a:rPr lang="en-US" dirty="0"/>
                        <a:t>Intent to Apply Due to TCHC</a:t>
                      </a:r>
                    </a:p>
                  </a:txBody>
                  <a:tcPr/>
                </a:tc>
                <a:extLst>
                  <a:ext uri="{0D108BD9-81ED-4DB2-BD59-A6C34878D82A}">
                    <a16:rowId xmlns:a16="http://schemas.microsoft.com/office/drawing/2014/main" val="2912360988"/>
                  </a:ext>
                </a:extLst>
              </a:tr>
              <a:tr h="424894">
                <a:tc>
                  <a:txBody>
                    <a:bodyPr/>
                    <a:lstStyle/>
                    <a:p>
                      <a:r>
                        <a:rPr lang="en-US" dirty="0"/>
                        <a:t>July 2, 2019</a:t>
                      </a:r>
                    </a:p>
                  </a:txBody>
                  <a:tcPr/>
                </a:tc>
                <a:tc>
                  <a:txBody>
                    <a:bodyPr/>
                    <a:lstStyle/>
                    <a:p>
                      <a:r>
                        <a:rPr lang="en-US" dirty="0"/>
                        <a:t>Applications and Previous Participation Form due to TCHC</a:t>
                      </a:r>
                    </a:p>
                  </a:txBody>
                  <a:tcPr/>
                </a:tc>
                <a:extLst>
                  <a:ext uri="{0D108BD9-81ED-4DB2-BD59-A6C34878D82A}">
                    <a16:rowId xmlns:a16="http://schemas.microsoft.com/office/drawing/2014/main" val="4198616517"/>
                  </a:ext>
                </a:extLst>
              </a:tr>
              <a:tr h="242797">
                <a:tc>
                  <a:txBody>
                    <a:bodyPr/>
                    <a:lstStyle/>
                    <a:p>
                      <a:r>
                        <a:rPr lang="en-US" dirty="0"/>
                        <a:t>Week of July 8</a:t>
                      </a:r>
                      <a:r>
                        <a:rPr lang="en-US" baseline="30000" dirty="0"/>
                        <a:t>th</a:t>
                      </a:r>
                      <a:endParaRPr lang="en-US" dirty="0"/>
                    </a:p>
                  </a:txBody>
                  <a:tcPr/>
                </a:tc>
                <a:tc>
                  <a:txBody>
                    <a:bodyPr/>
                    <a:lstStyle/>
                    <a:p>
                      <a:r>
                        <a:rPr lang="en-US" dirty="0"/>
                        <a:t>Public Briefing for Allocations Committee</a:t>
                      </a:r>
                    </a:p>
                  </a:txBody>
                  <a:tcPr/>
                </a:tc>
                <a:extLst>
                  <a:ext uri="{0D108BD9-81ED-4DB2-BD59-A6C34878D82A}">
                    <a16:rowId xmlns:a16="http://schemas.microsoft.com/office/drawing/2014/main" val="1089765025"/>
                  </a:ext>
                </a:extLst>
              </a:tr>
              <a:tr h="424894">
                <a:tc>
                  <a:txBody>
                    <a:bodyPr/>
                    <a:lstStyle/>
                    <a:p>
                      <a:r>
                        <a:rPr lang="en-US" dirty="0"/>
                        <a:t>Week of July 15</a:t>
                      </a:r>
                      <a:r>
                        <a:rPr lang="en-US" baseline="30000" dirty="0"/>
                        <a:t>th</a:t>
                      </a:r>
                      <a:endParaRPr lang="en-US" dirty="0"/>
                    </a:p>
                  </a:txBody>
                  <a:tcPr/>
                </a:tc>
                <a:tc>
                  <a:txBody>
                    <a:bodyPr/>
                    <a:lstStyle/>
                    <a:p>
                      <a:r>
                        <a:rPr lang="en-US" dirty="0"/>
                        <a:t>Closed Meeting for Allocations Committee and Funding Recommendations Announced</a:t>
                      </a:r>
                    </a:p>
                  </a:txBody>
                  <a:tcPr/>
                </a:tc>
                <a:extLst>
                  <a:ext uri="{0D108BD9-81ED-4DB2-BD59-A6C34878D82A}">
                    <a16:rowId xmlns:a16="http://schemas.microsoft.com/office/drawing/2014/main" val="3858810380"/>
                  </a:ext>
                </a:extLst>
              </a:tr>
              <a:tr h="424894">
                <a:tc>
                  <a:txBody>
                    <a:bodyPr/>
                    <a:lstStyle/>
                    <a:p>
                      <a:r>
                        <a:rPr lang="en-US" dirty="0"/>
                        <a:t>Week of July 23</a:t>
                      </a:r>
                      <a:r>
                        <a:rPr lang="en-US" baseline="30000" dirty="0"/>
                        <a:t>rd</a:t>
                      </a:r>
                      <a:endParaRPr lang="en-US" dirty="0"/>
                    </a:p>
                  </a:txBody>
                  <a:tcPr/>
                </a:tc>
                <a:tc>
                  <a:txBody>
                    <a:bodyPr/>
                    <a:lstStyle/>
                    <a:p>
                      <a:r>
                        <a:rPr lang="en-US" dirty="0"/>
                        <a:t>Attachment F: Local Government Approval of Shelter Activities Due to TCHC</a:t>
                      </a:r>
                    </a:p>
                  </a:txBody>
                  <a:tcPr/>
                </a:tc>
                <a:extLst>
                  <a:ext uri="{0D108BD9-81ED-4DB2-BD59-A6C34878D82A}">
                    <a16:rowId xmlns:a16="http://schemas.microsoft.com/office/drawing/2014/main" val="466926147"/>
                  </a:ext>
                </a:extLst>
              </a:tr>
              <a:tr h="242797">
                <a:tc>
                  <a:txBody>
                    <a:bodyPr/>
                    <a:lstStyle/>
                    <a:p>
                      <a:r>
                        <a:rPr lang="en-US" dirty="0"/>
                        <a:t>August 23, 2019</a:t>
                      </a:r>
                    </a:p>
                  </a:txBody>
                  <a:tcPr/>
                </a:tc>
                <a:tc>
                  <a:txBody>
                    <a:bodyPr/>
                    <a:lstStyle/>
                    <a:p>
                      <a:r>
                        <a:rPr lang="en-US" dirty="0"/>
                        <a:t>TCHC to notify TDHCA of funding recommendations</a:t>
                      </a:r>
                    </a:p>
                  </a:txBody>
                  <a:tcPr/>
                </a:tc>
                <a:extLst>
                  <a:ext uri="{0D108BD9-81ED-4DB2-BD59-A6C34878D82A}">
                    <a16:rowId xmlns:a16="http://schemas.microsoft.com/office/drawing/2014/main" val="3072882560"/>
                  </a:ext>
                </a:extLst>
              </a:tr>
              <a:tr h="424894">
                <a:tc>
                  <a:txBody>
                    <a:bodyPr/>
                    <a:lstStyle/>
                    <a:p>
                      <a:r>
                        <a:rPr lang="en-US" dirty="0"/>
                        <a:t>October 1, 2019 – September 30, 2020</a:t>
                      </a:r>
                    </a:p>
                  </a:txBody>
                  <a:tcPr/>
                </a:tc>
                <a:tc>
                  <a:txBody>
                    <a:bodyPr/>
                    <a:lstStyle/>
                    <a:p>
                      <a:r>
                        <a:rPr lang="en-US" dirty="0"/>
                        <a:t>Anticipated FY2019 ESG contract start and end date</a:t>
                      </a:r>
                    </a:p>
                  </a:txBody>
                  <a:tcPr/>
                </a:tc>
                <a:extLst>
                  <a:ext uri="{0D108BD9-81ED-4DB2-BD59-A6C34878D82A}">
                    <a16:rowId xmlns:a16="http://schemas.microsoft.com/office/drawing/2014/main" val="428696520"/>
                  </a:ext>
                </a:extLst>
              </a:tr>
            </a:tbl>
          </a:graphicData>
        </a:graphic>
      </p:graphicFrame>
      <p:sp>
        <p:nvSpPr>
          <p:cNvPr id="5" name="Title 1">
            <a:extLst>
              <a:ext uri="{FF2B5EF4-FFF2-40B4-BE49-F238E27FC236}">
                <a16:creationId xmlns:a16="http://schemas.microsoft.com/office/drawing/2014/main" id="{0C438F8E-4B90-41DD-8C04-D133EEA3283D}"/>
              </a:ext>
            </a:extLst>
          </p:cNvPr>
          <p:cNvSpPr txBox="1">
            <a:spLocks/>
          </p:cNvSpPr>
          <p:nvPr/>
        </p:nvSpPr>
        <p:spPr>
          <a:xfrm>
            <a:off x="1912690" y="5826838"/>
            <a:ext cx="8481610" cy="7358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800" dirty="0"/>
              <a:t>* Applicants are responsible for checking the TCHC website and email communications for any competition updates</a:t>
            </a:r>
          </a:p>
        </p:txBody>
      </p:sp>
      <p:pic>
        <p:nvPicPr>
          <p:cNvPr id="6" name="Picture 5">
            <a:extLst>
              <a:ext uri="{FF2B5EF4-FFF2-40B4-BE49-F238E27FC236}">
                <a16:creationId xmlns:a16="http://schemas.microsoft.com/office/drawing/2014/main" id="{E6D17938-CDA1-4F5E-8EB5-52831AD420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3400462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Timeline Notes</a:t>
            </a:r>
          </a:p>
        </p:txBody>
      </p:sp>
      <p:sp>
        <p:nvSpPr>
          <p:cNvPr id="3" name="Content Placeholder 2"/>
          <p:cNvSpPr>
            <a:spLocks noGrp="1"/>
          </p:cNvSpPr>
          <p:nvPr>
            <p:ph idx="1"/>
          </p:nvPr>
        </p:nvSpPr>
        <p:spPr/>
        <p:txBody>
          <a:bodyPr/>
          <a:lstStyle/>
          <a:p>
            <a:r>
              <a:rPr lang="en-US" b="1" dirty="0"/>
              <a:t>Important: </a:t>
            </a:r>
            <a:r>
              <a:rPr lang="en-US" dirty="0"/>
              <a:t>The TDHCA ESG NOFA states a deadline of June 21</a:t>
            </a:r>
            <a:r>
              <a:rPr lang="en-US" baseline="30000" dirty="0"/>
              <a:t>st</a:t>
            </a:r>
            <a:r>
              <a:rPr lang="en-US" dirty="0"/>
              <a:t> – this is </a:t>
            </a:r>
            <a:r>
              <a:rPr lang="en-US" b="1" u="sng" dirty="0"/>
              <a:t>not applicable to TX-601 </a:t>
            </a:r>
            <a:r>
              <a:rPr lang="en-US" dirty="0"/>
              <a:t>since TCHC is serving as an ESG Coordinator. The local deadline for the ESG competition is </a:t>
            </a:r>
            <a:r>
              <a:rPr lang="en-US" b="1" u="sng" dirty="0"/>
              <a:t>July 2, 2019.</a:t>
            </a:r>
          </a:p>
          <a:p>
            <a:r>
              <a:rPr lang="en-US" dirty="0"/>
              <a:t>Application forms released by TCHC are required by TDHCA and cannot be changed. Any changes to the forms may result in an ineligible application and may not be included in the competition. </a:t>
            </a:r>
          </a:p>
        </p:txBody>
      </p:sp>
      <p:pic>
        <p:nvPicPr>
          <p:cNvPr id="5" name="Picture 4">
            <a:extLst>
              <a:ext uri="{FF2B5EF4-FFF2-40B4-BE49-F238E27FC236}">
                <a16:creationId xmlns:a16="http://schemas.microsoft.com/office/drawing/2014/main" id="{A817123E-B49C-48C8-9D5A-728341729F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2572335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TDHCA APPLICATION Documents</a:t>
            </a:r>
          </a:p>
        </p:txBody>
      </p:sp>
      <p:sp>
        <p:nvSpPr>
          <p:cNvPr id="3" name="Content Placeholder 2"/>
          <p:cNvSpPr>
            <a:spLocks noGrp="1"/>
          </p:cNvSpPr>
          <p:nvPr>
            <p:ph idx="1"/>
          </p:nvPr>
        </p:nvSpPr>
        <p:spPr>
          <a:xfrm>
            <a:off x="1349406" y="1690688"/>
            <a:ext cx="9477934" cy="4665662"/>
          </a:xfrm>
        </p:spPr>
        <p:txBody>
          <a:bodyPr>
            <a:normAutofit fontScale="47500" lnSpcReduction="20000"/>
          </a:bodyPr>
          <a:lstStyle/>
          <a:p>
            <a:r>
              <a:rPr lang="en-US" sz="3800" dirty="0"/>
              <a:t>Application Submission Procedures Manual (PDF) –provides information on completing forms below,  AND includes required attachments</a:t>
            </a:r>
          </a:p>
          <a:p>
            <a:r>
              <a:rPr lang="en-US" sz="3800" dirty="0"/>
              <a:t>Volume 1: Threshold (XLS) - REQUIRED</a:t>
            </a:r>
          </a:p>
          <a:p>
            <a:r>
              <a:rPr lang="en-US" sz="3800" dirty="0"/>
              <a:t>Volume 2: Uniform Scoring (XLS) - REQUIRED</a:t>
            </a:r>
          </a:p>
          <a:p>
            <a:r>
              <a:rPr lang="en-US" sz="3800" dirty="0"/>
              <a:t>Volume 3: Street Outreach (XLS) – </a:t>
            </a:r>
            <a:r>
              <a:rPr lang="en-US" sz="3800" b="1" dirty="0"/>
              <a:t>required if proposing SO activities</a:t>
            </a:r>
          </a:p>
          <a:p>
            <a:r>
              <a:rPr lang="en-US" sz="3800" dirty="0"/>
              <a:t>Volume 4: Emergency Shelter (XLS) – </a:t>
            </a:r>
            <a:r>
              <a:rPr lang="en-US" sz="3800" b="1" dirty="0"/>
              <a:t>required if proposing ES activities</a:t>
            </a:r>
          </a:p>
          <a:p>
            <a:r>
              <a:rPr lang="en-US" sz="3800" dirty="0"/>
              <a:t>Volume 5: Homelessness Prevention (XLS) – </a:t>
            </a:r>
            <a:r>
              <a:rPr lang="en-US" sz="3800" b="1" dirty="0"/>
              <a:t>required if proposing HP activities</a:t>
            </a:r>
          </a:p>
          <a:p>
            <a:r>
              <a:rPr lang="en-US" sz="3800" dirty="0"/>
              <a:t>Volume 6: Rapid Rehousing (XLS) – </a:t>
            </a:r>
            <a:r>
              <a:rPr lang="en-US" sz="3800" b="1" dirty="0"/>
              <a:t>required if proposing RRH activities</a:t>
            </a:r>
          </a:p>
          <a:p>
            <a:r>
              <a:rPr lang="en-US" sz="3800" dirty="0"/>
              <a:t>Attachment A: </a:t>
            </a:r>
            <a:r>
              <a:rPr lang="en-US" sz="3800" dirty="0" err="1"/>
              <a:t>CoC</a:t>
            </a:r>
            <a:r>
              <a:rPr lang="en-US" sz="3800" dirty="0"/>
              <a:t> Consultation (PDF) – REQUIRED</a:t>
            </a:r>
          </a:p>
          <a:p>
            <a:r>
              <a:rPr lang="en-US" sz="3800" dirty="0"/>
              <a:t>Attachment B:  Written Standards Certification (PDF) – REQUIRED</a:t>
            </a:r>
          </a:p>
          <a:p>
            <a:r>
              <a:rPr lang="en-US" sz="3800" dirty="0"/>
              <a:t>Attachment C:  Termination Policy (PDF) – REQUIRED</a:t>
            </a:r>
          </a:p>
          <a:p>
            <a:r>
              <a:rPr lang="en-US" sz="3800" dirty="0"/>
              <a:t>Attachment D: ESG Applicant Certifications (PDF) – REQUIRED</a:t>
            </a:r>
          </a:p>
          <a:p>
            <a:r>
              <a:rPr lang="en-US" sz="3800" dirty="0"/>
              <a:t>Attachment F: Local Government Approval of Shelter Activities (PDF) – </a:t>
            </a:r>
            <a:r>
              <a:rPr lang="en-US" sz="3800" b="1" dirty="0"/>
              <a:t>required if proposing ES activities </a:t>
            </a:r>
          </a:p>
          <a:p>
            <a:r>
              <a:rPr lang="en-US" sz="3800" dirty="0"/>
              <a:t>Attachment G: </a:t>
            </a:r>
            <a:r>
              <a:rPr lang="en-US" sz="3800" dirty="0" err="1"/>
              <a:t>CoC</a:t>
            </a:r>
            <a:r>
              <a:rPr lang="en-US" sz="3800" dirty="0"/>
              <a:t> Collaboration (PDF) - REQUIRED</a:t>
            </a:r>
          </a:p>
          <a:p>
            <a:endParaRPr lang="en-US" dirty="0"/>
          </a:p>
        </p:txBody>
      </p:sp>
      <p:pic>
        <p:nvPicPr>
          <p:cNvPr id="5" name="Picture 4">
            <a:extLst>
              <a:ext uri="{FF2B5EF4-FFF2-40B4-BE49-F238E27FC236}">
                <a16:creationId xmlns:a16="http://schemas.microsoft.com/office/drawing/2014/main" id="{CADFCE6E-962D-4368-A916-87C402D4D2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7340" y="6169174"/>
            <a:ext cx="1085986" cy="552301"/>
          </a:xfrm>
          <a:prstGeom prst="rect">
            <a:avLst/>
          </a:prstGeom>
        </p:spPr>
      </p:pic>
    </p:spTree>
    <p:extLst>
      <p:ext uri="{BB962C8B-B14F-4D97-AF65-F5344CB8AC3E}">
        <p14:creationId xmlns:p14="http://schemas.microsoft.com/office/powerpoint/2010/main" val="2191213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CC714-E516-4636-B2BD-A87B85B73788}"/>
              </a:ext>
            </a:extLst>
          </p:cNvPr>
          <p:cNvSpPr>
            <a:spLocks noGrp="1"/>
          </p:cNvSpPr>
          <p:nvPr>
            <p:ph type="title"/>
          </p:nvPr>
        </p:nvSpPr>
        <p:spPr/>
        <p:txBody>
          <a:bodyPr/>
          <a:lstStyle/>
          <a:p>
            <a:r>
              <a:rPr lang="en-US" dirty="0"/>
              <a:t>Changes and Clarifications</a:t>
            </a:r>
          </a:p>
        </p:txBody>
      </p:sp>
      <p:sp>
        <p:nvSpPr>
          <p:cNvPr id="3" name="Content Placeholder 2">
            <a:extLst>
              <a:ext uri="{FF2B5EF4-FFF2-40B4-BE49-F238E27FC236}">
                <a16:creationId xmlns:a16="http://schemas.microsoft.com/office/drawing/2014/main" id="{0AD79CCB-62B2-4DD0-BF5F-8D16A55605C9}"/>
              </a:ext>
            </a:extLst>
          </p:cNvPr>
          <p:cNvSpPr>
            <a:spLocks noGrp="1"/>
          </p:cNvSpPr>
          <p:nvPr>
            <p:ph idx="1"/>
          </p:nvPr>
        </p:nvSpPr>
        <p:spPr/>
        <p:txBody>
          <a:bodyPr>
            <a:normAutofit fontScale="85000" lnSpcReduction="10000"/>
          </a:bodyPr>
          <a:lstStyle/>
          <a:p>
            <a:r>
              <a:rPr lang="en-US" dirty="0"/>
              <a:t>New Local Application - wording changes from TDHCA</a:t>
            </a:r>
          </a:p>
          <a:p>
            <a:r>
              <a:rPr lang="en-US" dirty="0"/>
              <a:t>Word Versions of the TDHCA Attachments are on the TDHCA website </a:t>
            </a:r>
          </a:p>
          <a:p>
            <a:r>
              <a:rPr lang="en-US" dirty="0"/>
              <a:t>TDHCA formatting issues on Volume 1.9 &amp; 2.1 – the tabs do not PDF completely </a:t>
            </a:r>
          </a:p>
          <a:p>
            <a:pPr lvl="1"/>
            <a:r>
              <a:rPr lang="en-US" dirty="0"/>
              <a:t>Updated forms on their website if you have any issues</a:t>
            </a:r>
          </a:p>
          <a:p>
            <a:r>
              <a:rPr lang="en-US" dirty="0"/>
              <a:t>For Volumes 2.3 and 2.4 – need only closed contracts</a:t>
            </a:r>
          </a:p>
          <a:p>
            <a:r>
              <a:rPr lang="en-US" dirty="0" err="1"/>
              <a:t>CoC</a:t>
            </a:r>
            <a:r>
              <a:rPr lang="en-US" dirty="0"/>
              <a:t> Scoring – TCHC will score these items after you submit your application (per TDHCA request)</a:t>
            </a:r>
          </a:p>
          <a:p>
            <a:r>
              <a:rPr lang="en-US" dirty="0"/>
              <a:t>Documentation of 10 years experience – in ASPM</a:t>
            </a:r>
          </a:p>
          <a:p>
            <a:r>
              <a:rPr lang="en-US" dirty="0"/>
              <a:t>Submit TCHC narratives using TNR, Calibri, Arial; size 12; 1 inch margins; header to identify agency and page numbers</a:t>
            </a:r>
          </a:p>
          <a:p>
            <a:pPr lvl="1"/>
            <a:r>
              <a:rPr lang="en-US" dirty="0"/>
              <a:t>Remember we are requesting 10 hard copies of narratives </a:t>
            </a:r>
            <a:r>
              <a:rPr lang="en-US" i="1" dirty="0"/>
              <a:t>AND</a:t>
            </a:r>
            <a:r>
              <a:rPr lang="en-US" dirty="0"/>
              <a:t> TDHCA documents </a:t>
            </a:r>
            <a:r>
              <a:rPr lang="en-US" u="sng" dirty="0"/>
              <a:t>in addition</a:t>
            </a:r>
            <a:r>
              <a:rPr lang="en-US" dirty="0"/>
              <a:t> to an electronic copy</a:t>
            </a:r>
          </a:p>
          <a:p>
            <a:endParaRPr lang="en-US" dirty="0"/>
          </a:p>
          <a:p>
            <a:endParaRPr lang="en-US" dirty="0"/>
          </a:p>
        </p:txBody>
      </p:sp>
      <p:sp>
        <p:nvSpPr>
          <p:cNvPr id="4" name="Footer Placeholder 3">
            <a:extLst>
              <a:ext uri="{FF2B5EF4-FFF2-40B4-BE49-F238E27FC236}">
                <a16:creationId xmlns:a16="http://schemas.microsoft.com/office/drawing/2014/main" id="{AE45B80A-381B-432E-84DD-33C551A843FB}"/>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87423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876</Words>
  <Application>Microsoft Office PowerPoint</Application>
  <PresentationFormat>Widescreen</PresentationFormat>
  <Paragraphs>72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FY2019 TDHCA  Emergency Solutions Grant Overview </vt:lpstr>
      <vt:lpstr>Overview of TDHCA ESG Funding</vt:lpstr>
      <vt:lpstr>Eligibility</vt:lpstr>
      <vt:lpstr>Changes in 2019</vt:lpstr>
      <vt:lpstr>Overview</vt:lpstr>
      <vt:lpstr>TX-601 ESG Tentative Deadlines*</vt:lpstr>
      <vt:lpstr>Timeline Notes</vt:lpstr>
      <vt:lpstr>TDHCA APPLICATION Documents</vt:lpstr>
      <vt:lpstr>Changes and Clarifications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FY2019 TDHCA  Emergency Solutions Grant Overview </dc:title>
  <dc:creator>Lauren Helms</dc:creator>
  <cp:lastModifiedBy>Lauren Helms</cp:lastModifiedBy>
  <cp:revision>7</cp:revision>
  <dcterms:created xsi:type="dcterms:W3CDTF">2019-06-07T17:37:10Z</dcterms:created>
  <dcterms:modified xsi:type="dcterms:W3CDTF">2019-06-20T17:26:26Z</dcterms:modified>
</cp:coreProperties>
</file>