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7" r:id="rId4"/>
  </p:sldMasterIdLst>
  <p:notesMasterIdLst>
    <p:notesMasterId r:id="rId19"/>
  </p:notesMasterIdLst>
  <p:handoutMasterIdLst>
    <p:handoutMasterId r:id="rId20"/>
  </p:handoutMasterIdLst>
  <p:sldIdLst>
    <p:sldId id="256" r:id="rId5"/>
    <p:sldId id="287" r:id="rId6"/>
    <p:sldId id="329" r:id="rId7"/>
    <p:sldId id="321" r:id="rId8"/>
    <p:sldId id="324" r:id="rId9"/>
    <p:sldId id="289" r:id="rId10"/>
    <p:sldId id="314" r:id="rId11"/>
    <p:sldId id="313" r:id="rId12"/>
    <p:sldId id="312" r:id="rId13"/>
    <p:sldId id="326" r:id="rId14"/>
    <p:sldId id="327" r:id="rId15"/>
    <p:sldId id="317" r:id="rId16"/>
    <p:sldId id="328" r:id="rId17"/>
    <p:sldId id="330"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89322" autoAdjust="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878468C-12D8-4D44-8CC2-51FCF53CB5E7}" type="datetimeFigureOut">
              <a:rPr lang="en-US" smtClean="0"/>
              <a:t>8/3/2022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34911C8-2AD5-4EC9-9C37-0C49AA2CA004}" type="slidenum">
              <a:rPr lang="en-US" smtClean="0"/>
              <a:t>‹#›</a:t>
            </a:fld>
            <a:endParaRPr lang="en-US"/>
          </a:p>
        </p:txBody>
      </p:sp>
    </p:spTree>
    <p:extLst>
      <p:ext uri="{BB962C8B-B14F-4D97-AF65-F5344CB8AC3E}">
        <p14:creationId xmlns:p14="http://schemas.microsoft.com/office/powerpoint/2010/main" val="42220522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5CAD13D-4366-4DB9-8C8F-549CE0129C0C}" type="datetimeFigureOut">
              <a:rPr lang="en-US" smtClean="0"/>
              <a:t>8/3/2022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DFE2780-53D3-468D-82F5-B3B5EE58059A}" type="slidenum">
              <a:rPr lang="en-US" smtClean="0"/>
              <a:t>‹#›</a:t>
            </a:fld>
            <a:endParaRPr lang="en-US"/>
          </a:p>
        </p:txBody>
      </p:sp>
    </p:spTree>
    <p:extLst>
      <p:ext uri="{BB962C8B-B14F-4D97-AF65-F5344CB8AC3E}">
        <p14:creationId xmlns:p14="http://schemas.microsoft.com/office/powerpoint/2010/main" val="11357305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FE2780-53D3-468D-82F5-B3B5EE58059A}" type="slidenum">
              <a:rPr lang="en-US" smtClean="0"/>
              <a:t>1</a:t>
            </a:fld>
            <a:endParaRPr lang="en-US"/>
          </a:p>
        </p:txBody>
      </p:sp>
      <p:sp>
        <p:nvSpPr>
          <p:cNvPr id="5" name="Footer Placeholder 4"/>
          <p:cNvSpPr>
            <a:spLocks noGrp="1"/>
          </p:cNvSpPr>
          <p:nvPr>
            <p:ph type="ftr" sz="quarter" idx="11"/>
          </p:nvPr>
        </p:nvSpPr>
        <p:spPr/>
        <p:txBody>
          <a:bodyPr/>
          <a:lstStyle/>
          <a:p>
            <a:endParaRPr lang="en-US"/>
          </a:p>
        </p:txBody>
      </p:sp>
      <p:sp>
        <p:nvSpPr>
          <p:cNvPr id="6" name="Header Placeholder 5"/>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1625056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2468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NOFA</a:t>
            </a:r>
            <a:r>
              <a:rPr lang="en-US" baseline="0" dirty="0"/>
              <a:t> </a:t>
            </a:r>
            <a:r>
              <a:rPr lang="en-US" baseline="0" dirty="0" err="1"/>
              <a:t>pg</a:t>
            </a:r>
            <a:r>
              <a:rPr lang="en-US" baseline="0" dirty="0"/>
              <a:t> 5-6</a:t>
            </a:r>
          </a:p>
          <a:p>
            <a:endParaRPr lang="en-US" sz="1200" b="0" i="0"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1. Ending homelessness for all persons. </a:t>
            </a:r>
            <a:r>
              <a:rPr lang="en-US" sz="1200" b="0" i="0" u="none" strike="noStrike" kern="1200" baseline="0" dirty="0">
                <a:solidFill>
                  <a:schemeClr val="tx1"/>
                </a:solidFill>
                <a:latin typeface="+mn-lt"/>
                <a:ea typeface="+mn-ea"/>
                <a:cs typeface="+mn-cs"/>
              </a:rPr>
              <a:t>To end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identify, engage, and effectively serve all persons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measure their performance based on local data that consider the challenges faced by all subpopulations experiencing homelessness in the geographic area (e.g., veterans, youth, families, or those experiencing chronic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have a comprehensive outreach strategy in place to identify and continuously engage all unsheltered individuals and families. Additionally,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local data to determine the characteristics of individuals and families with the highest needs and long experiences of unsheltered homelessness to develop housing and supportive services tailored to their needs. Finally,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the reallocation process to create new projects that improve their overall performance and better respond to their needs.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2. Creating a systemic response to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be using system performance measures such as the average length of homeless episodes, rates of return to homelessness, and rates of exit to permanent housing destinations to determine how effectively they are serving people experiencing homelessness. Additionally,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their Coordinated Entry process to promote participant choice, coordinate homeless assistance and mainstream housing and services to ensure people experiencing homelessness receive assistance quickly, and make homelessness assistance open, inclusive, and transparent.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3. Strategically allocating and using resources. </a:t>
            </a:r>
            <a:r>
              <a:rPr lang="en-US" sz="1200" b="0" i="0" u="none" strike="noStrike" kern="1200" baseline="0" dirty="0">
                <a:solidFill>
                  <a:schemeClr val="tx1"/>
                </a:solidFill>
                <a:latin typeface="+mn-lt"/>
                <a:ea typeface="+mn-ea"/>
                <a:cs typeface="+mn-cs"/>
              </a:rPr>
              <a:t>Using cost, performance, and outcome data,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improve how resources are utilized to end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review project quality, performance, and cost effectiveness. HUD also encourages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to maximize the use of mainstream and other community-based resources when serving persons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also work to develop partnerships to help CoC Program participants sustainably exit permanent supportive housing, such as through partnerships with Public Housing Authorities (PHAs) and other government, faith-based, and nonprofit resources specializing in areas such as treating mental illness, treating substance abuse, job training, life skills, or similar activities, including those that help CoC Program participants, whenever possible, reach recovery, self-sufficiency, and independence. Finally,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review all projects eligible for renewal in FY 2019 to determine their effectiveness in serving people experiencing homelessness, including cost effectiveness.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4. Using an Evidence-Based Approach.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prioritize projects that employ strong use of data and evidence, including the cost-effectiveness and impact of homelessness programs on positive housing outcomes, recovery, self-sufficiency, and reducing homelessness. Examples of measures that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may use to evaluate projects include, but are not limited to: rates of positive housing outcomes, such as reduced length of time homeless and reduced rates of return to homelessness; improvements in employment and income; and improvements in overall well-being, such as improvements in mental health, physical health, connections to family, and safety.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5. Increasing employment. </a:t>
            </a:r>
            <a:r>
              <a:rPr lang="en-US" sz="1200" b="0" i="0" u="none" strike="noStrike" kern="1200" baseline="0" dirty="0">
                <a:solidFill>
                  <a:schemeClr val="tx1"/>
                </a:solidFill>
                <a:latin typeface="+mn-lt"/>
                <a:ea typeface="+mn-ea"/>
                <a:cs typeface="+mn-cs"/>
              </a:rPr>
              <a:t>Employment provides people experiencing homelessness with income to afford housing. Employment also improves recovery outcomes for individuals with mental illness or addiction.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and CoC-funded projects should work with local employment agencies and employers to prioritize training and employment opportunities for people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also promote partnerships with public and private organizations that promote employment.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6. </a:t>
            </a:r>
            <a:r>
              <a:rPr lang="en-US" sz="1200" b="0" i="1" u="none" strike="noStrike" kern="1200" baseline="0" dirty="0">
                <a:solidFill>
                  <a:schemeClr val="tx1"/>
                </a:solidFill>
                <a:latin typeface="+mn-lt"/>
                <a:ea typeface="+mn-ea"/>
                <a:cs typeface="+mn-cs"/>
              </a:rPr>
              <a:t>Providing Flexibility for Housing First with Service Participation Requirements. </a:t>
            </a:r>
            <a:r>
              <a:rPr lang="en-US" sz="1200" b="0" i="0" u="none" strike="noStrike" kern="1200" baseline="0" dirty="0">
                <a:solidFill>
                  <a:schemeClr val="tx1"/>
                </a:solidFill>
                <a:latin typeface="+mn-lt"/>
                <a:ea typeface="+mn-ea"/>
                <a:cs typeface="+mn-cs"/>
              </a:rPr>
              <a:t>The traditional Housing First approach has two basic parts: First, individuals are rapidly placed and stabilized in permanent housing without any preconditions regarding income, work effort, sobriety or any other factor. Second, once in housing, individuals never face requirements to participate in services as a condition of retaining their housing. The first part, placement into permanent housing without preconditions, is an important priority to ensure that federal funds are allocated to providers that serve the most vulnerable homeless individuals. This NOFA maintains the commitment to unconditional acceptance of individuals into housing, especially for people with a high degree of vulnerability. At the same time, allowing service participation requirements once a person has been stably housed may promote important outcomes (e.g., employment, increased income, reduced substance use, and strengthened social connection), so this NOFA also provides communities and programs with flexibility, without penalty, to use service participation requirements after people have been stabilized in housing (consistent with 24 CFR 578.75(h)). 	</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FE2780-53D3-468D-82F5-B3B5EE58059A}" type="slidenum">
              <a:rPr lang="en-US" smtClean="0"/>
              <a:t>11</a:t>
            </a:fld>
            <a:endParaRPr lang="en-US"/>
          </a:p>
        </p:txBody>
      </p:sp>
    </p:spTree>
    <p:extLst>
      <p:ext uri="{BB962C8B-B14F-4D97-AF65-F5344CB8AC3E}">
        <p14:creationId xmlns:p14="http://schemas.microsoft.com/office/powerpoint/2010/main" val="1354917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NOFA pg6-7</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ADFE2780-53D3-468D-82F5-B3B5EE58059A}" type="slidenum">
              <a:rPr lang="en-US" smtClean="0"/>
              <a:t>12</a:t>
            </a:fld>
            <a:endParaRPr lang="en-US"/>
          </a:p>
        </p:txBody>
      </p:sp>
    </p:spTree>
    <p:extLst>
      <p:ext uri="{BB962C8B-B14F-4D97-AF65-F5344CB8AC3E}">
        <p14:creationId xmlns:p14="http://schemas.microsoft.com/office/powerpoint/2010/main" val="863565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NOFA </a:t>
            </a:r>
            <a:r>
              <a:rPr lang="en-US" dirty="0" err="1"/>
              <a:t>pg</a:t>
            </a:r>
            <a:r>
              <a:rPr lang="en-US" dirty="0"/>
              <a:t> 1</a:t>
            </a:r>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FE2780-53D3-468D-82F5-B3B5EE58059A}" type="slidenum">
              <a:rPr lang="en-US" smtClean="0"/>
              <a:t>2</a:t>
            </a:fld>
            <a:endParaRPr lang="en-US"/>
          </a:p>
        </p:txBody>
      </p:sp>
    </p:spTree>
    <p:extLst>
      <p:ext uri="{BB962C8B-B14F-4D97-AF65-F5344CB8AC3E}">
        <p14:creationId xmlns:p14="http://schemas.microsoft.com/office/powerpoint/2010/main" val="124678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ADFE2780-53D3-468D-82F5-B3B5EE58059A}" type="slidenum">
              <a:rPr lang="en-US" smtClean="0"/>
              <a:t>3</a:t>
            </a:fld>
            <a:endParaRPr lang="en-US"/>
          </a:p>
        </p:txBody>
      </p:sp>
    </p:spTree>
    <p:extLst>
      <p:ext uri="{BB962C8B-B14F-4D97-AF65-F5344CB8AC3E}">
        <p14:creationId xmlns:p14="http://schemas.microsoft.com/office/powerpoint/2010/main" val="3190397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ADFE2780-53D3-468D-82F5-B3B5EE58059A}" type="slidenum">
              <a:rPr lang="en-US" smtClean="0"/>
              <a:t>4</a:t>
            </a:fld>
            <a:endParaRPr lang="en-US"/>
          </a:p>
        </p:txBody>
      </p:sp>
    </p:spTree>
    <p:extLst>
      <p:ext uri="{BB962C8B-B14F-4D97-AF65-F5344CB8AC3E}">
        <p14:creationId xmlns:p14="http://schemas.microsoft.com/office/powerpoint/2010/main" val="2474333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ADFE2780-53D3-468D-82F5-B3B5EE58059A}" type="slidenum">
              <a:rPr lang="en-US" smtClean="0"/>
              <a:t>5</a:t>
            </a:fld>
            <a:endParaRPr lang="en-US"/>
          </a:p>
        </p:txBody>
      </p:sp>
    </p:spTree>
    <p:extLst>
      <p:ext uri="{BB962C8B-B14F-4D97-AF65-F5344CB8AC3E}">
        <p14:creationId xmlns:p14="http://schemas.microsoft.com/office/powerpoint/2010/main" val="2598533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NOFA</a:t>
            </a:r>
            <a:r>
              <a:rPr lang="en-US" baseline="0" dirty="0"/>
              <a:t> </a:t>
            </a:r>
            <a:r>
              <a:rPr lang="en-US" baseline="0" dirty="0" err="1"/>
              <a:t>pg</a:t>
            </a:r>
            <a:r>
              <a:rPr lang="en-US" baseline="0" dirty="0"/>
              <a:t> 5-6</a:t>
            </a:r>
          </a:p>
          <a:p>
            <a:endParaRPr lang="en-US" sz="1200" b="0" i="0"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1. Ending homelessness for all persons. </a:t>
            </a:r>
            <a:r>
              <a:rPr lang="en-US" sz="1200" b="0" i="0" u="none" strike="noStrike" kern="1200" baseline="0" dirty="0">
                <a:solidFill>
                  <a:schemeClr val="tx1"/>
                </a:solidFill>
                <a:latin typeface="+mn-lt"/>
                <a:ea typeface="+mn-ea"/>
                <a:cs typeface="+mn-cs"/>
              </a:rPr>
              <a:t>To end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identify, engage, and effectively serve all persons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measure their performance based on local data that consider the challenges faced by all subpopulations experiencing homelessness in the geographic area (e.g., veterans, youth, families, or those experiencing chronic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have a comprehensive outreach strategy in place to identify and continuously engage all unsheltered individuals and families. Additionally,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local data to determine the characteristics of individuals and families with the highest needs and long experiences of unsheltered homelessness to develop housing and supportive services tailored to their needs. Finally,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the reallocation process to create new projects that improve their overall performance and better respond to their needs.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2. Creating a systemic response to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be using system performance measures such as the average length of homeless episodes, rates of return to homelessness, and rates of exit to permanent housing destinations to determine how effectively they are serving people experiencing homelessness. Additionally,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use their Coordinated Entry process to promote participant choice, coordinate homeless assistance and mainstream housing and services to ensure people experiencing homelessness receive assistance quickly, and make homelessness assistance open, inclusive, and transparent.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3. Strategically allocating and using resources. </a:t>
            </a:r>
            <a:r>
              <a:rPr lang="en-US" sz="1200" b="0" i="0" u="none" strike="noStrike" kern="1200" baseline="0" dirty="0">
                <a:solidFill>
                  <a:schemeClr val="tx1"/>
                </a:solidFill>
                <a:latin typeface="+mn-lt"/>
                <a:ea typeface="+mn-ea"/>
                <a:cs typeface="+mn-cs"/>
              </a:rPr>
              <a:t>Using cost, performance, and outcome data,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improve how resources are utilized to end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review project quality, performance, and cost effectiveness. HUD also encourages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to maximize the use of mainstream and other community-based resources when serving persons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also work to develop partnerships to help CoC Program participants sustainably exit permanent supportive housing, such as through partnerships with Public Housing Authorities (PHAs) and other government, faith-based, and nonprofit resources specializing in areas such as treating mental illness, treating substance abuse, job training, life skills, or similar activities, including those that help CoC Program participants, whenever possible, reach recovery, self-sufficiency, and independence. Finally,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review all projects eligible for renewal in FY 2019 to determine their effectiveness in serving people experiencing homelessness, including cost effectiveness.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4. Using an Evidence-Based Approach.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prioritize projects that employ strong use of data and evidence, including the cost-effectiveness and impact of homelessness programs on positive housing outcomes, recovery, self-sufficiency, and reducing homelessness. Examples of measures that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may use to evaluate projects include, but are not limited to: rates of positive housing outcomes, such as reduced length of time homeless and reduced rates of return to homelessness; improvements in employment and income; and improvements in overall well-being, such as improvements in mental health, physical health, connections to family, and safety. </a:t>
            </a:r>
          </a:p>
          <a:p>
            <a:endParaRPr lang="en-US" sz="1200" b="0" i="1" u="none" strike="noStrike" kern="1200" baseline="0" dirty="0">
              <a:solidFill>
                <a:schemeClr val="tx1"/>
              </a:solidFill>
              <a:latin typeface="+mn-lt"/>
              <a:ea typeface="+mn-ea"/>
              <a:cs typeface="+mn-cs"/>
            </a:endParaRPr>
          </a:p>
          <a:p>
            <a:r>
              <a:rPr lang="en-US" sz="1200" b="0" i="1" u="none" strike="noStrike" kern="1200" baseline="0" dirty="0">
                <a:solidFill>
                  <a:schemeClr val="tx1"/>
                </a:solidFill>
                <a:latin typeface="+mn-lt"/>
                <a:ea typeface="+mn-ea"/>
                <a:cs typeface="+mn-cs"/>
              </a:rPr>
              <a:t>5. Increasing employment. </a:t>
            </a:r>
            <a:r>
              <a:rPr lang="en-US" sz="1200" b="0" i="0" u="none" strike="noStrike" kern="1200" baseline="0" dirty="0">
                <a:solidFill>
                  <a:schemeClr val="tx1"/>
                </a:solidFill>
                <a:latin typeface="+mn-lt"/>
                <a:ea typeface="+mn-ea"/>
                <a:cs typeface="+mn-cs"/>
              </a:rPr>
              <a:t>Employment provides people experiencing homelessness with income to afford housing. Employment also improves recovery outcomes for individuals with mental illness or addiction.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and CoC-funded projects should work with local employment agencies and employers to prioritize training and employment opportunities for people experiencing homelessness. </a:t>
            </a:r>
            <a:r>
              <a:rPr lang="en-US" sz="1200" b="0" i="0" u="none" strike="noStrike" kern="1200" baseline="0" dirty="0" err="1">
                <a:solidFill>
                  <a:schemeClr val="tx1"/>
                </a:solidFill>
                <a:latin typeface="+mn-lt"/>
                <a:ea typeface="+mn-ea"/>
                <a:cs typeface="+mn-cs"/>
              </a:rPr>
              <a:t>CoC’s</a:t>
            </a:r>
            <a:r>
              <a:rPr lang="en-US" sz="1200" b="0" i="0" u="none" strike="noStrike" kern="1200" baseline="0" dirty="0">
                <a:solidFill>
                  <a:schemeClr val="tx1"/>
                </a:solidFill>
                <a:latin typeface="+mn-lt"/>
                <a:ea typeface="+mn-ea"/>
                <a:cs typeface="+mn-cs"/>
              </a:rPr>
              <a:t> should also promote partnerships with public and private organizations that promote employment.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6. </a:t>
            </a:r>
            <a:r>
              <a:rPr lang="en-US" sz="1200" b="0" i="1" u="none" strike="noStrike" kern="1200" baseline="0" dirty="0">
                <a:solidFill>
                  <a:schemeClr val="tx1"/>
                </a:solidFill>
                <a:latin typeface="+mn-lt"/>
                <a:ea typeface="+mn-ea"/>
                <a:cs typeface="+mn-cs"/>
              </a:rPr>
              <a:t>Providing Flexibility for Housing First with Service Participation Requirements. </a:t>
            </a:r>
            <a:r>
              <a:rPr lang="en-US" sz="1200" b="0" i="0" u="none" strike="noStrike" kern="1200" baseline="0" dirty="0">
                <a:solidFill>
                  <a:schemeClr val="tx1"/>
                </a:solidFill>
                <a:latin typeface="+mn-lt"/>
                <a:ea typeface="+mn-ea"/>
                <a:cs typeface="+mn-cs"/>
              </a:rPr>
              <a:t>The traditional Housing First approach has two basic parts: First, individuals are rapidly placed and stabilized in permanent housing without any preconditions regarding income, work effort, sobriety or any other factor. Second, once in housing, individuals never face requirements to participate in services as a condition of retaining their housing. The first part, placement into permanent housing without preconditions, is an important priority to ensure that federal funds are allocated to providers that serve the most vulnerable homeless individuals. This NOFA maintains the commitment to unconditional acceptance of individuals into housing, especially for people with a high degree of vulnerability. At the same time, allowing service participation requirements once a person has been stably housed may promote important outcomes (e.g., employment, increased income, reduced substance use, and strengthened social connection), so this NOFA also provides communities and programs with flexibility, without penalty, to use service participation requirements after people have been stabilized in housing (consistent with 24 CFR 578.75(h)). 	</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FE2780-53D3-468D-82F5-B3B5EE58059A}" type="slidenum">
              <a:rPr lang="en-US" smtClean="0"/>
              <a:t>6</a:t>
            </a:fld>
            <a:endParaRPr lang="en-US"/>
          </a:p>
        </p:txBody>
      </p:sp>
    </p:spTree>
    <p:extLst>
      <p:ext uri="{BB962C8B-B14F-4D97-AF65-F5344CB8AC3E}">
        <p14:creationId xmlns:p14="http://schemas.microsoft.com/office/powerpoint/2010/main" val="1569344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40979CB3-4812-4F4A-8787-E269BA0617B6}" type="datetime1">
              <a:rPr lang="en-US" smtClean="0"/>
              <a:t>8/3/2022</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CFC4D4AB-0E6C-46B7-B2BA-FF26EBC67019}"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8042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D6A446-10BF-474C-857D-12D496742816}" type="datetime1">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1077502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541981-7323-4B52-9164-81294C27ADAC}" type="datetime1">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166737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463426-74DB-4541-B15C-86334602D43E}" type="datetime1">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3008578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2B4488-BC58-4666-8C79-A2FADF5310C1}" type="datetime1">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4D4AB-0E6C-46B7-B2BA-FF26EBC67019}"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061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1693D8-29DD-4FDF-904C-D91B283F717A}" type="datetime1">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177365472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3904F4-EAFB-4472-8898-4E2CE39EAF54}" type="datetime1">
              <a:rPr lang="en-US" smtClean="0"/>
              <a:t>8/3/2022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133993847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22F34E-5B1D-4AF2-8FEC-9748C949E8E5}" type="datetime1">
              <a:rPr lang="en-US" smtClean="0"/>
              <a:t>8/3/2022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411061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8F513-F918-4549-AA0C-9D7FE30381B5}" type="datetime1">
              <a:rPr lang="en-US" smtClean="0"/>
              <a:t>8/3/2022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2368209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72BD49-3A19-498D-8E3F-2D4C41DDBA0B}" type="datetime1">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118826973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C0D650-D847-49D2-B741-91343EA11E8A}" type="datetime1">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4D4AB-0E6C-46B7-B2BA-FF26EBC67019}" type="slidenum">
              <a:rPr lang="en-US" smtClean="0"/>
              <a:t>‹#›</a:t>
            </a:fld>
            <a:endParaRPr lang="en-US"/>
          </a:p>
        </p:txBody>
      </p:sp>
    </p:spTree>
    <p:extLst>
      <p:ext uri="{BB962C8B-B14F-4D97-AF65-F5344CB8AC3E}">
        <p14:creationId xmlns:p14="http://schemas.microsoft.com/office/powerpoint/2010/main" val="288147962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20C0D650-D847-49D2-B741-91343EA11E8A}" type="datetime1">
              <a:rPr lang="en-US" smtClean="0"/>
              <a:t>8/3/2022</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CFC4D4AB-0E6C-46B7-B2BA-FF26EBC67019}" type="slidenum">
              <a:rPr lang="en-US" smtClean="0"/>
              <a:t>‹#›</a:t>
            </a:fld>
            <a:endParaRPr lang="en-US"/>
          </a:p>
        </p:txBody>
      </p:sp>
    </p:spTree>
    <p:extLst>
      <p:ext uri="{BB962C8B-B14F-4D97-AF65-F5344CB8AC3E}">
        <p14:creationId xmlns:p14="http://schemas.microsoft.com/office/powerpoint/2010/main" val="260120414"/>
      </p:ext>
    </p:extLst>
  </p:cSld>
  <p:clrMap bg1="lt1" tx1="dk1" bg2="lt2" tx2="dk2" accent1="accent1" accent2="accent2" accent3="accent3" accent4="accent4" accent5="accent5" accent6="accent6" hlink="hlink" folHlink="folHlink"/>
  <p:sldLayoutIdLst>
    <p:sldLayoutId id="2147483998"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2520" y="1285874"/>
            <a:ext cx="9966960" cy="1989181"/>
          </a:xfrm>
        </p:spPr>
        <p:txBody>
          <a:bodyPr>
            <a:noAutofit/>
          </a:bodyPr>
          <a:lstStyle/>
          <a:p>
            <a:r>
              <a:rPr lang="en-US" sz="4000" b="1" cap="none" dirty="0">
                <a:effectLst/>
                <a:ea typeface="Calibri" panose="020F0502020204030204" pitchFamily="34" charset="0"/>
                <a:cs typeface="Times New Roman" panose="02020603050405020304" pitchFamily="18" charset="0"/>
              </a:rPr>
              <a:t>CoC</a:t>
            </a:r>
            <a:r>
              <a:rPr lang="en-US" sz="4000" cap="none" dirty="0">
                <a:ea typeface="Calibri" panose="020F0502020204030204" pitchFamily="34" charset="0"/>
                <a:cs typeface="Times New Roman" panose="02020603050405020304" pitchFamily="18" charset="0"/>
              </a:rPr>
              <a:t> </a:t>
            </a:r>
            <a:r>
              <a:rPr lang="en-US" sz="4000" b="1" cap="none" dirty="0">
                <a:effectLst/>
                <a:ea typeface="Calibri" panose="020F0502020204030204" pitchFamily="34" charset="0"/>
                <a:cs typeface="Times New Roman" panose="02020603050405020304" pitchFamily="18" charset="0"/>
              </a:rPr>
              <a:t>Plan for Serving Unsheltered Individuals and Families Experiencing Homelessness with Severe Service Needs</a:t>
            </a:r>
            <a:endParaRPr lang="en-US" sz="4000" cap="none" dirty="0"/>
          </a:p>
        </p:txBody>
      </p:sp>
      <p:sp>
        <p:nvSpPr>
          <p:cNvPr id="5" name="Slide Number Placeholder 4"/>
          <p:cNvSpPr>
            <a:spLocks noGrp="1"/>
          </p:cNvSpPr>
          <p:nvPr>
            <p:ph type="sldNum" sz="quarter" idx="12"/>
          </p:nvPr>
        </p:nvSpPr>
        <p:spPr/>
        <p:txBody>
          <a:bodyPr>
            <a:normAutofit/>
          </a:bodyPr>
          <a:lstStyle/>
          <a:p>
            <a:fld id="{CFC4D4AB-0E6C-46B7-B2BA-FF26EBC67019}" type="slidenum">
              <a:rPr lang="en-US" smtClean="0"/>
              <a:t>1</a:t>
            </a:fld>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9201" y="3808456"/>
            <a:ext cx="3168518" cy="1611418"/>
          </a:xfrm>
          <a:prstGeom prst="rect">
            <a:avLst/>
          </a:prstGeom>
        </p:spPr>
      </p:pic>
    </p:spTree>
    <p:extLst>
      <p:ext uri="{BB962C8B-B14F-4D97-AF65-F5344CB8AC3E}">
        <p14:creationId xmlns:p14="http://schemas.microsoft.com/office/powerpoint/2010/main" val="397545037"/>
      </p:ext>
    </p:extLst>
  </p:cSld>
  <p:clrMapOvr>
    <a:masterClrMapping/>
  </p:clrMapOvr>
  <mc:AlternateContent xmlns:mc="http://schemas.openxmlformats.org/markup-compatibility/2006" xmlns:p14="http://schemas.microsoft.com/office/powerpoint/2010/main">
    <mc:Choice Requires="p14">
      <p:transition spd="slow" p14:dur="2000" advTm="6300"/>
    </mc:Choice>
    <mc:Fallback xmlns="">
      <p:transition spd="slow" advTm="63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175" y="336493"/>
            <a:ext cx="9875520" cy="1356360"/>
          </a:xfrm>
        </p:spPr>
        <p:txBody>
          <a:bodyPr>
            <a:noAutofit/>
          </a:bodyPr>
          <a:lstStyle/>
          <a:p>
            <a:pPr algn="ctr"/>
            <a:r>
              <a:rPr lang="en-US" sz="3200" b="1" dirty="0">
                <a:effectLst/>
                <a:latin typeface="+mn-lt"/>
                <a:ea typeface="Calibri" panose="020F0502020204030204" pitchFamily="34" charset="0"/>
                <a:cs typeface="Times New Roman" panose="02020603050405020304" pitchFamily="18" charset="0"/>
              </a:rPr>
              <a:t>Updating the CoCs Strategy to Identify, Shelter, and House Individuals Experiencing Unsheltered Homelessness with Data and Performance.</a:t>
            </a:r>
            <a:r>
              <a:rPr lang="en-US" sz="3200" dirty="0">
                <a:effectLst/>
                <a:latin typeface="+mn-lt"/>
                <a:ea typeface="Calibri" panose="020F0502020204030204" pitchFamily="34" charset="0"/>
                <a:cs typeface="Times New Roman" panose="02020603050405020304" pitchFamily="18" charset="0"/>
              </a:rPr>
              <a:t> </a:t>
            </a:r>
            <a:endParaRPr lang="en-US" sz="3200" dirty="0">
              <a:latin typeface="+mn-lt"/>
            </a:endParaRPr>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10</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
        <p:nvSpPr>
          <p:cNvPr id="9" name="Content Placeholder 5">
            <a:extLst>
              <a:ext uri="{FF2B5EF4-FFF2-40B4-BE49-F238E27FC236}">
                <a16:creationId xmlns:a16="http://schemas.microsoft.com/office/drawing/2014/main" id="{BE0E1CF7-F995-879F-A65F-35FA6AD1B23E}"/>
              </a:ext>
            </a:extLst>
          </p:cNvPr>
          <p:cNvSpPr txBox="1">
            <a:spLocks/>
          </p:cNvSpPr>
          <p:nvPr/>
        </p:nvSpPr>
        <p:spPr>
          <a:xfrm>
            <a:off x="681037" y="1918528"/>
            <a:ext cx="9953625" cy="3565275"/>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2000" b="1" dirty="0">
                <a:effectLst/>
                <a:ea typeface="Calibri" panose="020F0502020204030204" pitchFamily="34" charset="0"/>
                <a:cs typeface="Times New Roman" panose="02020603050405020304" pitchFamily="18" charset="0"/>
              </a:rPr>
              <a:t>Updating the Strategy Using Data and Performance.</a:t>
            </a:r>
          </a:p>
          <a:p>
            <a:pPr lvl="1"/>
            <a:r>
              <a:rPr lang="en-US" dirty="0"/>
              <a:t>Mapping within HMIS for unsheltered population</a:t>
            </a:r>
          </a:p>
          <a:p>
            <a:pPr lvl="2"/>
            <a:r>
              <a:rPr lang="en-US" sz="2000" dirty="0"/>
              <a:t>Further develop processes using data to track unsheltered individuals across the entire geographical area</a:t>
            </a:r>
          </a:p>
          <a:p>
            <a:pPr lvl="1"/>
            <a:r>
              <a:rPr lang="en-US" dirty="0"/>
              <a:t>Data Collection for Outreach contacts and referrals</a:t>
            </a:r>
          </a:p>
          <a:p>
            <a:pPr lvl="2"/>
            <a:r>
              <a:rPr lang="en-US" sz="2000" dirty="0"/>
              <a:t>Use data collected for contacts and referrals by team to develop community-specific best practices</a:t>
            </a:r>
          </a:p>
          <a:p>
            <a:pPr lvl="1"/>
            <a:r>
              <a:rPr lang="en-US" dirty="0"/>
              <a:t>Evaluate sheltered verses unsheltered LOT (length of time) homeless to develop county-wide process improvement measures.</a:t>
            </a:r>
          </a:p>
          <a:p>
            <a:pPr lvl="1"/>
            <a:r>
              <a:rPr lang="en-US" dirty="0"/>
              <a:t>Use monthly LOT homeless and program occupancy rates to develop county-wide best practices and process improvement measures.</a:t>
            </a:r>
          </a:p>
          <a:p>
            <a:endParaRPr lang="en-US" dirty="0"/>
          </a:p>
          <a:p>
            <a:pPr lvl="1"/>
            <a:endParaRPr lang="en-US" dirty="0"/>
          </a:p>
          <a:p>
            <a:pPr lvl="1"/>
            <a:endParaRPr lang="en-US" dirty="0"/>
          </a:p>
        </p:txBody>
      </p:sp>
    </p:spTree>
    <p:extLst>
      <p:ext uri="{BB962C8B-B14F-4D97-AF65-F5344CB8AC3E}">
        <p14:creationId xmlns:p14="http://schemas.microsoft.com/office/powerpoint/2010/main" val="1257390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164272"/>
            <a:ext cx="9875520" cy="1356360"/>
          </a:xfrm>
        </p:spPr>
        <p:txBody>
          <a:bodyPr>
            <a:normAutofit/>
          </a:bodyPr>
          <a:lstStyle/>
          <a:p>
            <a:pPr algn="ctr"/>
            <a:r>
              <a:rPr lang="en-US" sz="3200" b="1" dirty="0">
                <a:effectLst/>
                <a:ea typeface="Calibri" panose="020F0502020204030204" pitchFamily="34" charset="0"/>
                <a:cs typeface="Times New Roman" panose="02020603050405020304" pitchFamily="18" charset="0"/>
              </a:rPr>
              <a:t>Identify and Prioritize Households Experiencing or with Histories of Unsheltered Homelessness</a:t>
            </a:r>
            <a:endParaRPr lang="en-US" sz="3200" dirty="0"/>
          </a:p>
        </p:txBody>
      </p:sp>
      <p:sp>
        <p:nvSpPr>
          <p:cNvPr id="3" name="Content Placeholder 2"/>
          <p:cNvSpPr>
            <a:spLocks noGrp="1"/>
          </p:cNvSpPr>
          <p:nvPr>
            <p:ph sz="half" idx="1"/>
          </p:nvPr>
        </p:nvSpPr>
        <p:spPr>
          <a:xfrm>
            <a:off x="624839" y="1521845"/>
            <a:ext cx="10986135" cy="4307455"/>
          </a:xfrm>
        </p:spPr>
        <p:txBody>
          <a:bodyPr>
            <a:normAutofit lnSpcReduction="10000"/>
          </a:bodyPr>
          <a:lstStyle/>
          <a:p>
            <a:r>
              <a:rPr lang="en-US" sz="2000" b="1" dirty="0">
                <a:effectLst/>
                <a:ea typeface="Calibri" panose="020F0502020204030204" pitchFamily="34" charset="0"/>
                <a:cs typeface="Times New Roman" panose="02020603050405020304" pitchFamily="18" charset="0"/>
              </a:rPr>
              <a:t>Prioritize Households Experiencing or with Histories of Unsheltered Homelessness</a:t>
            </a:r>
          </a:p>
          <a:p>
            <a:pPr lvl="1"/>
            <a:r>
              <a:rPr lang="en-US" dirty="0"/>
              <a:t>Prioritizing LOT (length of time) homeless has naturally prioritized unsheltered population</a:t>
            </a:r>
          </a:p>
          <a:p>
            <a:pPr lvl="2"/>
            <a:r>
              <a:rPr lang="en-US" sz="2000" dirty="0"/>
              <a:t>63% of unsheltered individuals self report experiencing homelessness for 12+ months compared to 24% of sheltered individuals.  </a:t>
            </a:r>
          </a:p>
          <a:p>
            <a:pPr lvl="1"/>
            <a:r>
              <a:rPr lang="en-US" dirty="0">
                <a:effectLst/>
                <a:ea typeface="Calibri" panose="020F0502020204030204" pitchFamily="34" charset="0"/>
                <a:cs typeface="Times New Roman" panose="02020603050405020304" pitchFamily="18" charset="0"/>
              </a:rPr>
              <a:t>Site-based housing, Quail Trail and Casa De Esperanza, have housed predominately unsheltered residents with low barrier, immediate access. </a:t>
            </a:r>
          </a:p>
          <a:p>
            <a:pPr lvl="1"/>
            <a:r>
              <a:rPr lang="en-US" dirty="0">
                <a:effectLst/>
                <a:ea typeface="Calibri" panose="020F0502020204030204" pitchFamily="34" charset="0"/>
                <a:cs typeface="Times New Roman" panose="02020603050405020304" pitchFamily="18" charset="0"/>
              </a:rPr>
              <a:t>Greatly expanded housing navigation services. </a:t>
            </a:r>
          </a:p>
          <a:p>
            <a:pPr lvl="1"/>
            <a:r>
              <a:rPr lang="en-US" dirty="0">
                <a:ea typeface="Calibri" panose="020F0502020204030204" pitchFamily="34" charset="0"/>
                <a:cs typeface="Times New Roman" panose="02020603050405020304" pitchFamily="18" charset="0"/>
              </a:rPr>
              <a:t>New processes for assisting residents with critical documents</a:t>
            </a:r>
          </a:p>
          <a:p>
            <a:pPr lvl="2"/>
            <a:r>
              <a:rPr lang="en-US" sz="2000" dirty="0">
                <a:ea typeface="Calibri" panose="020F0502020204030204" pitchFamily="34" charset="0"/>
                <a:cs typeface="Times New Roman" panose="02020603050405020304" pitchFamily="18" charset="0"/>
              </a:rPr>
              <a:t>DMV and Social Security access </a:t>
            </a:r>
          </a:p>
          <a:p>
            <a:pPr lvl="1"/>
            <a:r>
              <a:rPr lang="en-US" dirty="0">
                <a:ea typeface="Calibri" panose="020F0502020204030204" pitchFamily="34" charset="0"/>
                <a:cs typeface="Times New Roman" panose="02020603050405020304" pitchFamily="18" charset="0"/>
              </a:rPr>
              <a:t>Eligibility Flexibility</a:t>
            </a:r>
          </a:p>
          <a:p>
            <a:pPr lvl="2"/>
            <a:r>
              <a:rPr lang="en-US" sz="2000" dirty="0">
                <a:ea typeface="Calibri" panose="020F0502020204030204" pitchFamily="34" charset="0"/>
                <a:cs typeface="Times New Roman" panose="02020603050405020304" pitchFamily="18" charset="0"/>
              </a:rPr>
              <a:t>Some housing programs do not require a housing assessment. Some do not require all critical documents at intake for placement.</a:t>
            </a:r>
          </a:p>
          <a:p>
            <a:pPr lvl="1"/>
            <a:r>
              <a:rPr lang="en-US" dirty="0">
                <a:effectLst/>
                <a:ea typeface="Calibri" panose="020F0502020204030204" pitchFamily="34" charset="0"/>
                <a:cs typeface="Times New Roman" panose="02020603050405020304" pitchFamily="18" charset="0"/>
              </a:rPr>
              <a:t>Ensure continued collaborations for healthcare services with JPS Street Medicine, True Worth Place, UGM- Healing Shepard Clinic, and MHMR.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 indent="0">
              <a:buNone/>
            </a:pPr>
            <a:endParaRPr lang="en-US" dirty="0"/>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11</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13337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A5E30-0443-485E-8F53-EED7460E0F22}"/>
              </a:ext>
            </a:extLst>
          </p:cNvPr>
          <p:cNvSpPr>
            <a:spLocks noGrp="1"/>
          </p:cNvSpPr>
          <p:nvPr>
            <p:ph type="title"/>
          </p:nvPr>
        </p:nvSpPr>
        <p:spPr>
          <a:xfrm>
            <a:off x="1158240" y="269047"/>
            <a:ext cx="9875520" cy="1356360"/>
          </a:xfrm>
        </p:spPr>
        <p:txBody>
          <a:bodyPr>
            <a:normAutofit/>
          </a:bodyPr>
          <a:lstStyle/>
          <a:p>
            <a:pPr algn="ctr"/>
            <a:r>
              <a:rPr lang="en-US" sz="3600" b="1" dirty="0">
                <a:effectLst/>
                <a:ea typeface="Calibri" panose="020F0502020204030204" pitchFamily="34" charset="0"/>
                <a:cs typeface="Times New Roman" panose="02020603050405020304" pitchFamily="18" charset="0"/>
              </a:rPr>
              <a:t>Involving Individuals with Lived Experience of Homelessness in Decision Making</a:t>
            </a:r>
            <a:endParaRPr lang="en-US" sz="3600" dirty="0"/>
          </a:p>
        </p:txBody>
      </p:sp>
      <p:sp>
        <p:nvSpPr>
          <p:cNvPr id="6" name="Content Placeholder 5">
            <a:extLst>
              <a:ext uri="{FF2B5EF4-FFF2-40B4-BE49-F238E27FC236}">
                <a16:creationId xmlns:a16="http://schemas.microsoft.com/office/drawing/2014/main" id="{9ECA6AA0-B5A8-DD8B-DA20-655BEF05470B}"/>
              </a:ext>
            </a:extLst>
          </p:cNvPr>
          <p:cNvSpPr>
            <a:spLocks noGrp="1"/>
          </p:cNvSpPr>
          <p:nvPr>
            <p:ph sz="half" idx="1"/>
          </p:nvPr>
        </p:nvSpPr>
        <p:spPr>
          <a:xfrm>
            <a:off x="781050" y="1585788"/>
            <a:ext cx="10807066" cy="4023360"/>
          </a:xfrm>
        </p:spPr>
        <p:txBody>
          <a:bodyPr>
            <a:normAutofit/>
          </a:bodyPr>
          <a:lstStyle/>
          <a:p>
            <a:r>
              <a:rPr lang="en-US" sz="2000" b="1" dirty="0"/>
              <a:t>Surveys and focus groups</a:t>
            </a:r>
          </a:p>
          <a:p>
            <a:r>
              <a:rPr lang="en-US" sz="2000" b="1" dirty="0"/>
              <a:t>Advisory Council </a:t>
            </a:r>
          </a:p>
          <a:p>
            <a:pPr lvl="1"/>
            <a:r>
              <a:rPr lang="en-US" dirty="0"/>
              <a:t>13 individuals with lived experience.</a:t>
            </a:r>
          </a:p>
          <a:p>
            <a:pPr lvl="1"/>
            <a:r>
              <a:rPr lang="en-US" dirty="0"/>
              <a:t>Reviews policies and procedures.</a:t>
            </a:r>
          </a:p>
          <a:p>
            <a:pPr lvl="1"/>
            <a:r>
              <a:rPr lang="en-US" dirty="0"/>
              <a:t>Provides feedback on new initiatives, existing services, and provides quality checks. </a:t>
            </a:r>
          </a:p>
          <a:p>
            <a:r>
              <a:rPr lang="en-US" sz="2000" b="1" dirty="0"/>
              <a:t>Youth Action Board</a:t>
            </a:r>
          </a:p>
          <a:p>
            <a:pPr lvl="1"/>
            <a:r>
              <a:rPr lang="en-US" dirty="0"/>
              <a:t>5 individuals under the age of 25 with lived experience.</a:t>
            </a:r>
          </a:p>
          <a:p>
            <a:pPr lvl="1"/>
            <a:r>
              <a:rPr lang="en-US" dirty="0"/>
              <a:t>Collaborators for YHDP.</a:t>
            </a:r>
          </a:p>
          <a:p>
            <a:pPr lvl="1"/>
            <a:r>
              <a:rPr lang="en-US" dirty="0"/>
              <a:t>Quality Improvement for programs for youth and young adults.</a:t>
            </a:r>
          </a:p>
          <a:p>
            <a:r>
              <a:rPr lang="en-US" sz="2000" b="1" dirty="0"/>
              <a:t>People with Lived Experience on ICT, CoC Board</a:t>
            </a:r>
          </a:p>
          <a:p>
            <a:pPr lvl="1"/>
            <a:endParaRPr lang="en-US" dirty="0"/>
          </a:p>
        </p:txBody>
      </p:sp>
      <p:sp>
        <p:nvSpPr>
          <p:cNvPr id="4" name="Slide Number Placeholder 3">
            <a:extLst>
              <a:ext uri="{FF2B5EF4-FFF2-40B4-BE49-F238E27FC236}">
                <a16:creationId xmlns:a16="http://schemas.microsoft.com/office/drawing/2014/main" id="{1C10B852-C3D3-4549-8740-78BEA9F0BBCC}"/>
              </a:ext>
            </a:extLst>
          </p:cNvPr>
          <p:cNvSpPr>
            <a:spLocks noGrp="1"/>
          </p:cNvSpPr>
          <p:nvPr>
            <p:ph type="sldNum" sz="quarter" idx="12"/>
          </p:nvPr>
        </p:nvSpPr>
        <p:spPr/>
        <p:txBody>
          <a:bodyPr>
            <a:normAutofit/>
          </a:bodyPr>
          <a:lstStyle/>
          <a:p>
            <a:fld id="{CFC4D4AB-0E6C-46B7-B2BA-FF26EBC67019}" type="slidenum">
              <a:rPr lang="en-US" smtClean="0"/>
              <a:t>12</a:t>
            </a:fld>
            <a:endParaRPr lang="en-US"/>
          </a:p>
        </p:txBody>
      </p:sp>
      <p:pic>
        <p:nvPicPr>
          <p:cNvPr id="5" name="Picture 4">
            <a:extLst>
              <a:ext uri="{FF2B5EF4-FFF2-40B4-BE49-F238E27FC236}">
                <a16:creationId xmlns:a16="http://schemas.microsoft.com/office/drawing/2014/main" id="{8E667D73-5F43-42F9-B6A8-14B26BDDB2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2193091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C465-407E-9307-D739-1DDE114FF57F}"/>
              </a:ext>
            </a:extLst>
          </p:cNvPr>
          <p:cNvSpPr>
            <a:spLocks noGrp="1"/>
          </p:cNvSpPr>
          <p:nvPr>
            <p:ph type="title"/>
          </p:nvPr>
        </p:nvSpPr>
        <p:spPr>
          <a:xfrm>
            <a:off x="1160227" y="269047"/>
            <a:ext cx="9875520" cy="1356360"/>
          </a:xfrm>
        </p:spPr>
        <p:txBody>
          <a:bodyPr>
            <a:normAutofit/>
          </a:bodyPr>
          <a:lstStyle/>
          <a:p>
            <a:pPr algn="ctr"/>
            <a:r>
              <a:rPr lang="en-US" sz="3600" b="1" dirty="0">
                <a:effectLst/>
                <a:ea typeface="Calibri" panose="020F0502020204030204" pitchFamily="34" charset="0"/>
                <a:cs typeface="Times New Roman" panose="02020603050405020304" pitchFamily="18" charset="0"/>
              </a:rPr>
              <a:t>Supporting Underserved Communities and Supporting Equitable Community Development</a:t>
            </a:r>
            <a:r>
              <a:rPr lang="en-US" sz="3600" dirty="0">
                <a:effectLst/>
                <a:ea typeface="Calibri" panose="020F0502020204030204" pitchFamily="34" charset="0"/>
                <a:cs typeface="Times New Roman" panose="02020603050405020304" pitchFamily="18" charset="0"/>
              </a:rPr>
              <a:t>. </a:t>
            </a:r>
            <a:endParaRPr lang="en-US" sz="3600" dirty="0"/>
          </a:p>
        </p:txBody>
      </p:sp>
      <p:sp>
        <p:nvSpPr>
          <p:cNvPr id="5" name="Content Placeholder 4">
            <a:extLst>
              <a:ext uri="{FF2B5EF4-FFF2-40B4-BE49-F238E27FC236}">
                <a16:creationId xmlns:a16="http://schemas.microsoft.com/office/drawing/2014/main" id="{C134D726-28A5-C6A0-2BB7-20166D1072A9}"/>
              </a:ext>
            </a:extLst>
          </p:cNvPr>
          <p:cNvSpPr>
            <a:spLocks noGrp="1"/>
          </p:cNvSpPr>
          <p:nvPr>
            <p:ph sz="half" idx="1"/>
          </p:nvPr>
        </p:nvSpPr>
        <p:spPr>
          <a:xfrm>
            <a:off x="651428" y="1660139"/>
            <a:ext cx="9791700" cy="4457701"/>
          </a:xfrm>
        </p:spPr>
        <p:txBody>
          <a:bodyPr>
            <a:normAutofit/>
          </a:bodyPr>
          <a:lstStyle/>
          <a:p>
            <a:r>
              <a:rPr lang="en-US" sz="2000" dirty="0"/>
              <a:t>Conducts annual needs and gaps analysis that includes compiling and reviewing racial equity data</a:t>
            </a:r>
          </a:p>
          <a:p>
            <a:r>
              <a:rPr lang="en-US" sz="2000" dirty="0"/>
              <a:t>Reviews system performance measures based on various demographics </a:t>
            </a:r>
          </a:p>
          <a:p>
            <a:pPr lvl="1"/>
            <a:r>
              <a:rPr lang="en-US" dirty="0"/>
              <a:t>Race, Ethnicity, and Sub-populations (Youth, VA, Families)</a:t>
            </a:r>
          </a:p>
          <a:p>
            <a:r>
              <a:rPr lang="en-US" sz="2000" dirty="0"/>
              <a:t>YHDP for youth and young adults under the age of 25</a:t>
            </a:r>
          </a:p>
          <a:p>
            <a:pPr lvl="1"/>
            <a:r>
              <a:rPr lang="en-US" dirty="0"/>
              <a:t>Crisis TH, TH-RRH, RRH, and PSH.</a:t>
            </a:r>
          </a:p>
          <a:p>
            <a:r>
              <a:rPr lang="en-US" sz="2000" dirty="0"/>
              <a:t>Thoughtful/purposeful funding of projects that reduce barriers for unsheltered or difficult to serve. </a:t>
            </a:r>
          </a:p>
          <a:p>
            <a:pPr lvl="1"/>
            <a:r>
              <a:rPr lang="en-US" dirty="0"/>
              <a:t>Master-leasing, site-based housing. </a:t>
            </a:r>
          </a:p>
        </p:txBody>
      </p:sp>
      <p:sp>
        <p:nvSpPr>
          <p:cNvPr id="4" name="Slide Number Placeholder 3">
            <a:extLst>
              <a:ext uri="{FF2B5EF4-FFF2-40B4-BE49-F238E27FC236}">
                <a16:creationId xmlns:a16="http://schemas.microsoft.com/office/drawing/2014/main" id="{566B4ADD-FF4F-30B5-6B71-673B92ABD9C5}"/>
              </a:ext>
            </a:extLst>
          </p:cNvPr>
          <p:cNvSpPr>
            <a:spLocks noGrp="1"/>
          </p:cNvSpPr>
          <p:nvPr>
            <p:ph type="sldNum" sz="quarter" idx="12"/>
          </p:nvPr>
        </p:nvSpPr>
        <p:spPr/>
        <p:txBody>
          <a:bodyPr/>
          <a:lstStyle/>
          <a:p>
            <a:fld id="{CFC4D4AB-0E6C-46B7-B2BA-FF26EBC67019}" type="slidenum">
              <a:rPr lang="en-US" smtClean="0"/>
              <a:t>13</a:t>
            </a:fld>
            <a:endParaRPr lang="en-US"/>
          </a:p>
        </p:txBody>
      </p:sp>
      <p:pic>
        <p:nvPicPr>
          <p:cNvPr id="6" name="Picture 5">
            <a:extLst>
              <a:ext uri="{FF2B5EF4-FFF2-40B4-BE49-F238E27FC236}">
                <a16:creationId xmlns:a16="http://schemas.microsoft.com/office/drawing/2014/main" id="{64F07A69-CEE6-AC80-9548-20D2498460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4141087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C465-407E-9307-D739-1DDE114FF57F}"/>
              </a:ext>
            </a:extLst>
          </p:cNvPr>
          <p:cNvSpPr>
            <a:spLocks noGrp="1"/>
          </p:cNvSpPr>
          <p:nvPr>
            <p:ph type="title"/>
          </p:nvPr>
        </p:nvSpPr>
        <p:spPr>
          <a:xfrm>
            <a:off x="641903" y="0"/>
            <a:ext cx="9875520" cy="1356360"/>
          </a:xfrm>
        </p:spPr>
        <p:txBody>
          <a:bodyPr>
            <a:normAutofit/>
          </a:bodyPr>
          <a:lstStyle/>
          <a:p>
            <a:pPr algn="ctr"/>
            <a:r>
              <a:rPr lang="en-US" sz="3600" b="1" dirty="0">
                <a:effectLst/>
                <a:ea typeface="Calibri" panose="020F0502020204030204" pitchFamily="34" charset="0"/>
                <a:cs typeface="Times New Roman" panose="02020603050405020304" pitchFamily="18" charset="0"/>
              </a:rPr>
              <a:t>Presentation Recap</a:t>
            </a:r>
            <a:endParaRPr lang="en-US" sz="3600" dirty="0"/>
          </a:p>
        </p:txBody>
      </p:sp>
      <p:sp>
        <p:nvSpPr>
          <p:cNvPr id="5" name="Content Placeholder 4">
            <a:extLst>
              <a:ext uri="{FF2B5EF4-FFF2-40B4-BE49-F238E27FC236}">
                <a16:creationId xmlns:a16="http://schemas.microsoft.com/office/drawing/2014/main" id="{C134D726-28A5-C6A0-2BB7-20166D1072A9}"/>
              </a:ext>
            </a:extLst>
          </p:cNvPr>
          <p:cNvSpPr>
            <a:spLocks noGrp="1"/>
          </p:cNvSpPr>
          <p:nvPr>
            <p:ph sz="half" idx="1"/>
          </p:nvPr>
        </p:nvSpPr>
        <p:spPr>
          <a:xfrm>
            <a:off x="683813" y="1111827"/>
            <a:ext cx="9791700" cy="4457701"/>
          </a:xfrm>
        </p:spPr>
        <p:txBody>
          <a:bodyPr>
            <a:normAutofit fontScale="92500" lnSpcReduction="20000"/>
          </a:bodyPr>
          <a:lstStyle/>
          <a:p>
            <a:pPr marL="342900" indent="-342900"/>
            <a:r>
              <a:rPr lang="en-US" dirty="0"/>
              <a:t>Purpose is to reduce unsheltered homelessness using coordinated approaches to reduce the prevalence of unsheltered homelessness, and improve services engagement, health outcomes, and housing stability. </a:t>
            </a:r>
          </a:p>
          <a:p>
            <a:pPr marL="342900" indent="-342900"/>
            <a:r>
              <a:rPr lang="en-US" dirty="0"/>
              <a:t>$322,000,000 is available in this Special NOFO. </a:t>
            </a:r>
          </a:p>
          <a:p>
            <a:pPr marL="571500" lvl="1" indent="-342900"/>
            <a:r>
              <a:rPr lang="en-US" sz="2200" dirty="0"/>
              <a:t> TX-601 is </a:t>
            </a:r>
            <a:r>
              <a:rPr lang="en-US" sz="2200" dirty="0">
                <a:effectLst/>
                <a:ea typeface="Calibri" panose="020F0502020204030204" pitchFamily="34" charset="0"/>
              </a:rPr>
              <a:t>eligible for </a:t>
            </a:r>
            <a:r>
              <a:rPr lang="en-US" sz="2200" b="1" u="sng" dirty="0">
                <a:effectLst/>
                <a:ea typeface="Calibri" panose="020F0502020204030204" pitchFamily="34" charset="0"/>
              </a:rPr>
              <a:t>$13,204,789 </a:t>
            </a:r>
            <a:r>
              <a:rPr lang="en-US" sz="2200" dirty="0">
                <a:effectLst/>
                <a:ea typeface="Calibri" panose="020F0502020204030204" pitchFamily="34" charset="0"/>
              </a:rPr>
              <a:t>(0ver 3 years/$4,401,596 annual). </a:t>
            </a:r>
          </a:p>
          <a:p>
            <a:pPr marL="342900" indent="-342900"/>
            <a:r>
              <a:rPr lang="en-US" dirty="0">
                <a:effectLst/>
                <a:ea typeface="Calibri" panose="020F0502020204030204" pitchFamily="34" charset="0"/>
              </a:rPr>
              <a:t>Funding will prioritize currently unsheltered</a:t>
            </a:r>
          </a:p>
          <a:p>
            <a:pPr marL="571500" lvl="1" indent="-342900"/>
            <a:r>
              <a:rPr lang="en-US" sz="2200" dirty="0">
                <a:ea typeface="Calibri" panose="020F0502020204030204" pitchFamily="34" charset="0"/>
              </a:rPr>
              <a:t>Permanent Supportive Housing</a:t>
            </a:r>
          </a:p>
          <a:p>
            <a:pPr marL="571500" lvl="1" indent="-342900"/>
            <a:r>
              <a:rPr lang="en-US" sz="2200" dirty="0">
                <a:effectLst/>
                <a:ea typeface="Calibri" panose="020F0502020204030204" pitchFamily="34" charset="0"/>
              </a:rPr>
              <a:t>HMIS</a:t>
            </a:r>
          </a:p>
          <a:p>
            <a:pPr marL="571500" lvl="1" indent="-342900"/>
            <a:r>
              <a:rPr lang="en-US" sz="2200" dirty="0">
                <a:ea typeface="Calibri" panose="020F0502020204030204" pitchFamily="34" charset="0"/>
              </a:rPr>
              <a:t>Coordinated Entry</a:t>
            </a:r>
          </a:p>
          <a:p>
            <a:pPr marL="571500" lvl="1" indent="-342900"/>
            <a:r>
              <a:rPr lang="en-US" sz="2200" dirty="0">
                <a:effectLst/>
                <a:ea typeface="Calibri" panose="020F0502020204030204" pitchFamily="34" charset="0"/>
              </a:rPr>
              <a:t>Planning</a:t>
            </a:r>
          </a:p>
          <a:p>
            <a:pPr marL="342900" indent="-342900"/>
            <a:r>
              <a:rPr lang="en-US" dirty="0"/>
              <a:t>Collaborative Application is due October 20 and </a:t>
            </a:r>
            <a:r>
              <a:rPr lang="en-US" dirty="0">
                <a:effectLst/>
                <a:ea typeface="Calibri" panose="020F0502020204030204" pitchFamily="34" charset="0"/>
              </a:rPr>
              <a:t>will look like a typical collaborative application, including a local competition for funds.</a:t>
            </a:r>
            <a:r>
              <a:rPr lang="en-US" dirty="0"/>
              <a:t> </a:t>
            </a:r>
          </a:p>
          <a:p>
            <a:pPr marL="342900" indent="-342900"/>
            <a:r>
              <a:rPr lang="en-US" dirty="0"/>
              <a:t>This NOFO will run at the same time as </a:t>
            </a:r>
            <a:r>
              <a:rPr lang="en-US" dirty="0">
                <a:effectLst/>
                <a:ea typeface="Calibri" panose="020F0502020204030204" pitchFamily="34" charset="0"/>
              </a:rPr>
              <a:t>the regular CoC competition with a combined RFP/Allocations process. </a:t>
            </a:r>
            <a:endParaRPr lang="en-US" dirty="0"/>
          </a:p>
          <a:p>
            <a:pPr marL="342900" indent="-342900"/>
            <a:endParaRPr lang="en-US" sz="2000" dirty="0">
              <a:effectLst/>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566B4ADD-FF4F-30B5-6B71-673B92ABD9C5}"/>
              </a:ext>
            </a:extLst>
          </p:cNvPr>
          <p:cNvSpPr>
            <a:spLocks noGrp="1"/>
          </p:cNvSpPr>
          <p:nvPr>
            <p:ph type="sldNum" sz="quarter" idx="12"/>
          </p:nvPr>
        </p:nvSpPr>
        <p:spPr/>
        <p:txBody>
          <a:bodyPr/>
          <a:lstStyle/>
          <a:p>
            <a:fld id="{CFC4D4AB-0E6C-46B7-B2BA-FF26EBC67019}" type="slidenum">
              <a:rPr lang="en-US" smtClean="0"/>
              <a:t>14</a:t>
            </a:fld>
            <a:endParaRPr lang="en-US"/>
          </a:p>
        </p:txBody>
      </p:sp>
      <p:pic>
        <p:nvPicPr>
          <p:cNvPr id="6" name="Picture 5">
            <a:extLst>
              <a:ext uri="{FF2B5EF4-FFF2-40B4-BE49-F238E27FC236}">
                <a16:creationId xmlns:a16="http://schemas.microsoft.com/office/drawing/2014/main" id="{64F07A69-CEE6-AC80-9548-20D2498460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4279720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227" y="141713"/>
            <a:ext cx="9875520" cy="1356360"/>
          </a:xfrm>
        </p:spPr>
        <p:txBody>
          <a:bodyPr>
            <a:normAutofit/>
          </a:bodyPr>
          <a:lstStyle/>
          <a:p>
            <a:pPr algn="ctr"/>
            <a:r>
              <a:rPr lang="en-US" sz="3600" b="1" dirty="0"/>
              <a:t>CoC Supplemental NOFO to Address Unsheltered and Rural Homelessness</a:t>
            </a:r>
          </a:p>
        </p:txBody>
      </p:sp>
      <p:sp>
        <p:nvSpPr>
          <p:cNvPr id="3" name="Content Placeholder 2"/>
          <p:cNvSpPr>
            <a:spLocks noGrp="1"/>
          </p:cNvSpPr>
          <p:nvPr>
            <p:ph idx="1"/>
          </p:nvPr>
        </p:nvSpPr>
        <p:spPr>
          <a:xfrm>
            <a:off x="838200" y="1397827"/>
            <a:ext cx="10515600" cy="4239143"/>
          </a:xfrm>
        </p:spPr>
        <p:txBody>
          <a:bodyPr>
            <a:noAutofit/>
          </a:bodyPr>
          <a:lstStyle/>
          <a:p>
            <a:pPr marL="342900" indent="-342900"/>
            <a:r>
              <a:rPr lang="en-US" sz="1800" dirty="0"/>
              <a:t>Purpose is to reduce unsheltered homelessness using coordinated approaches to reduce the prevalence of unsheltered homelessness, and improve services engagement, health outcomes, and housing stability. </a:t>
            </a:r>
          </a:p>
          <a:p>
            <a:pPr marL="342900" indent="-342900"/>
            <a:r>
              <a:rPr lang="en-US" sz="1800" dirty="0"/>
              <a:t>$322,000,000 is available in this Special NOFO. </a:t>
            </a:r>
          </a:p>
          <a:p>
            <a:pPr marL="571500" lvl="1" indent="-342900"/>
            <a:r>
              <a:rPr lang="en-US" sz="1800" dirty="0"/>
              <a:t>$54,500,000 for projects that serve rural areas (Our CoC is not eligible) </a:t>
            </a:r>
          </a:p>
          <a:p>
            <a:pPr marL="571500" lvl="1" indent="-342900"/>
            <a:r>
              <a:rPr lang="en-US" sz="1800" b="1" u="sng" dirty="0"/>
              <a:t>$267,500,000 </a:t>
            </a:r>
            <a:r>
              <a:rPr lang="en-US" sz="1800" dirty="0"/>
              <a:t>for projects addressing Unsheltered Homelessness</a:t>
            </a:r>
          </a:p>
          <a:p>
            <a:pPr marL="571500" lvl="1" indent="-342900"/>
            <a:r>
              <a:rPr lang="en-US" sz="1800" dirty="0"/>
              <a:t>TX-601 is </a:t>
            </a:r>
            <a:r>
              <a:rPr lang="en-US" sz="1800" dirty="0">
                <a:effectLst/>
                <a:ea typeface="Calibri" panose="020F0502020204030204" pitchFamily="34" charset="0"/>
              </a:rPr>
              <a:t>eligible for </a:t>
            </a:r>
            <a:r>
              <a:rPr lang="en-US" sz="1800" b="1" u="sng" dirty="0">
                <a:effectLst/>
                <a:ea typeface="Calibri" panose="020F0502020204030204" pitchFamily="34" charset="0"/>
              </a:rPr>
              <a:t>$13,204,789 </a:t>
            </a:r>
            <a:r>
              <a:rPr lang="en-US" sz="1800" dirty="0">
                <a:effectLst/>
                <a:ea typeface="Calibri" panose="020F0502020204030204" pitchFamily="34" charset="0"/>
              </a:rPr>
              <a:t>(0ver 3 years/$4,401,596 annual). </a:t>
            </a:r>
          </a:p>
          <a:p>
            <a:pPr marL="342900" indent="-342900"/>
            <a:r>
              <a:rPr lang="en-US" sz="1800" dirty="0">
                <a:effectLst/>
                <a:ea typeface="Calibri" panose="020F0502020204030204" pitchFamily="34" charset="0"/>
              </a:rPr>
              <a:t>This funding can be used to support NEW projects:</a:t>
            </a:r>
          </a:p>
          <a:p>
            <a:pPr marL="0" marR="0" lvl="0" indent="0">
              <a:spcBef>
                <a:spcPts val="0"/>
              </a:spcBef>
              <a:spcAft>
                <a:spcPts val="0"/>
              </a:spcAft>
              <a:buNone/>
            </a:pPr>
            <a:r>
              <a:rPr lang="en-US" sz="1800" dirty="0">
                <a:effectLst/>
                <a:ea typeface="Times New Roman" panose="02020603050405020304" pitchFamily="18" charset="0"/>
              </a:rPr>
              <a:t>	- Permanent Housing (PSH, RRH), Supportive services only grants, HMIS, Coordinated Entry</a:t>
            </a:r>
            <a:r>
              <a:rPr lang="en-US" sz="1800" dirty="0">
                <a:ea typeface="Times New Roman" panose="02020603050405020304" pitchFamily="18" charset="0"/>
              </a:rPr>
              <a:t> and 	  	   </a:t>
            </a:r>
            <a:r>
              <a:rPr lang="en-US" sz="1800" dirty="0">
                <a:effectLst/>
                <a:ea typeface="Times New Roman" panose="02020603050405020304" pitchFamily="18" charset="0"/>
              </a:rPr>
              <a:t>Planning</a:t>
            </a:r>
            <a:endParaRPr lang="en-US" sz="1800" dirty="0"/>
          </a:p>
          <a:p>
            <a:pPr marL="342900" indent="-342900"/>
            <a:r>
              <a:rPr lang="en-US" sz="1800" dirty="0"/>
              <a:t>Collaborative Application is due October 20 and </a:t>
            </a:r>
            <a:r>
              <a:rPr lang="en-US" sz="1800" dirty="0">
                <a:effectLst/>
                <a:ea typeface="Calibri" panose="020F0502020204030204" pitchFamily="34" charset="0"/>
              </a:rPr>
              <a:t>will look like a typical collaborative application, including a local competition for funds.</a:t>
            </a:r>
            <a:r>
              <a:rPr lang="en-US" sz="1800" dirty="0"/>
              <a:t> </a:t>
            </a:r>
          </a:p>
          <a:p>
            <a:pPr marL="342900" indent="-342900"/>
            <a:r>
              <a:rPr lang="en-US" sz="1800" dirty="0"/>
              <a:t>This NOFO will run at the same time as </a:t>
            </a:r>
            <a:r>
              <a:rPr lang="en-US" sz="1800" dirty="0">
                <a:effectLst/>
                <a:ea typeface="Calibri" panose="020F0502020204030204" pitchFamily="34" charset="0"/>
              </a:rPr>
              <a:t>the regular CoC competition with a combined RFP/Allocations process. </a:t>
            </a:r>
            <a:endParaRPr lang="en-US" sz="1800" dirty="0"/>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2</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3712935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8230-7FA6-42CB-BB25-BF17EEB05095}"/>
              </a:ext>
            </a:extLst>
          </p:cNvPr>
          <p:cNvSpPr>
            <a:spLocks noGrp="1"/>
          </p:cNvSpPr>
          <p:nvPr>
            <p:ph type="title"/>
          </p:nvPr>
        </p:nvSpPr>
        <p:spPr>
          <a:xfrm>
            <a:off x="1255477" y="-18358"/>
            <a:ext cx="9875520" cy="1356360"/>
          </a:xfrm>
        </p:spPr>
        <p:txBody>
          <a:bodyPr>
            <a:normAutofit/>
          </a:bodyPr>
          <a:lstStyle/>
          <a:p>
            <a:pPr algn="ctr"/>
            <a:r>
              <a:rPr lang="en-US" sz="3600" b="1" dirty="0"/>
              <a:t>TX- 601 Planning Process</a:t>
            </a:r>
          </a:p>
        </p:txBody>
      </p:sp>
      <p:sp>
        <p:nvSpPr>
          <p:cNvPr id="3" name="Content Placeholder 2">
            <a:extLst>
              <a:ext uri="{FF2B5EF4-FFF2-40B4-BE49-F238E27FC236}">
                <a16:creationId xmlns:a16="http://schemas.microsoft.com/office/drawing/2014/main" id="{90409A11-202D-4B9C-8966-9F231168FFC9}"/>
              </a:ext>
            </a:extLst>
          </p:cNvPr>
          <p:cNvSpPr>
            <a:spLocks noGrp="1"/>
          </p:cNvSpPr>
          <p:nvPr>
            <p:ph sz="half" idx="1"/>
          </p:nvPr>
        </p:nvSpPr>
        <p:spPr>
          <a:xfrm>
            <a:off x="472651" y="1346355"/>
            <a:ext cx="4754880" cy="4709121"/>
          </a:xfrm>
        </p:spPr>
        <p:txBody>
          <a:bodyPr anchor="ctr">
            <a:normAutofit/>
          </a:bodyPr>
          <a:lstStyle/>
          <a:p>
            <a:pPr marL="347472" indent="-347472"/>
            <a:r>
              <a:rPr lang="en-US" sz="2000" dirty="0"/>
              <a:t>Plan based on community need and feedback, HUD’s priorities/focus on unsheltered with severe needs. </a:t>
            </a:r>
          </a:p>
          <a:p>
            <a:pPr marL="576072" lvl="1" indent="-347472"/>
            <a:r>
              <a:rPr lang="en-US" dirty="0"/>
              <a:t>Community survey</a:t>
            </a:r>
          </a:p>
          <a:p>
            <a:pPr marL="850392" lvl="2" indent="-347472"/>
            <a:r>
              <a:rPr lang="en-US" sz="2000" dirty="0"/>
              <a:t>Needs identified:</a:t>
            </a:r>
          </a:p>
          <a:p>
            <a:pPr marL="1124712" lvl="3" indent="-347472"/>
            <a:r>
              <a:rPr lang="en-US" sz="2000" dirty="0"/>
              <a:t>Affordable Housing</a:t>
            </a:r>
          </a:p>
          <a:p>
            <a:pPr marL="1124712" lvl="3" indent="-347472"/>
            <a:r>
              <a:rPr lang="en-US" sz="2000" dirty="0"/>
              <a:t>MH/SA Supportive Services</a:t>
            </a:r>
          </a:p>
          <a:p>
            <a:pPr marL="576072" lvl="1" indent="-347472"/>
            <a:r>
              <a:rPr lang="en-US" dirty="0"/>
              <a:t>System-wide data</a:t>
            </a:r>
          </a:p>
          <a:p>
            <a:pPr marL="850392" lvl="2" indent="-347472"/>
            <a:r>
              <a:rPr lang="en-US" sz="2000" dirty="0"/>
              <a:t>26% of unsheltered is aged 55+</a:t>
            </a:r>
          </a:p>
          <a:p>
            <a:pPr marL="850392" lvl="2" indent="-347472"/>
            <a:r>
              <a:rPr lang="en-US" sz="2000" dirty="0"/>
              <a:t>53% report a disability</a:t>
            </a:r>
          </a:p>
          <a:p>
            <a:pPr marL="850392" lvl="2" indent="-347472"/>
            <a:r>
              <a:rPr lang="en-US" sz="2000" dirty="0"/>
              <a:t>38% self report chronicity</a:t>
            </a:r>
          </a:p>
          <a:p>
            <a:pPr marL="850392" lvl="2" indent="-347472"/>
            <a:endParaRPr lang="en-US" sz="2000" dirty="0"/>
          </a:p>
          <a:p>
            <a:pPr marL="850392" lvl="2" indent="-347472"/>
            <a:endParaRPr lang="en-US" sz="2000" dirty="0"/>
          </a:p>
          <a:p>
            <a:pPr marL="850392" lvl="2" indent="-347472"/>
            <a:endParaRPr lang="en-US" sz="2000" dirty="0"/>
          </a:p>
        </p:txBody>
      </p:sp>
      <p:sp>
        <p:nvSpPr>
          <p:cNvPr id="4" name="Slide Number Placeholder 3">
            <a:extLst>
              <a:ext uri="{FF2B5EF4-FFF2-40B4-BE49-F238E27FC236}">
                <a16:creationId xmlns:a16="http://schemas.microsoft.com/office/drawing/2014/main" id="{25F57530-19B9-4699-A896-E5227A878C31}"/>
              </a:ext>
            </a:extLst>
          </p:cNvPr>
          <p:cNvSpPr>
            <a:spLocks noGrp="1"/>
          </p:cNvSpPr>
          <p:nvPr>
            <p:ph type="sldNum" sz="quarter" idx="12"/>
          </p:nvPr>
        </p:nvSpPr>
        <p:spPr/>
        <p:txBody>
          <a:bodyPr>
            <a:normAutofit/>
          </a:bodyPr>
          <a:lstStyle/>
          <a:p>
            <a:pPr>
              <a:spcAft>
                <a:spcPts val="600"/>
              </a:spcAft>
            </a:pPr>
            <a:fld id="{CFC4D4AB-0E6C-46B7-B2BA-FF26EBC67019}" type="slidenum">
              <a:rPr lang="en-US" smtClean="0"/>
              <a:pPr>
                <a:spcAft>
                  <a:spcPts val="600"/>
                </a:spcAft>
              </a:pPr>
              <a:t>3</a:t>
            </a:fld>
            <a:endParaRPr lang="en-US"/>
          </a:p>
        </p:txBody>
      </p:sp>
      <p:pic>
        <p:nvPicPr>
          <p:cNvPr id="9" name="Picture 8">
            <a:extLst>
              <a:ext uri="{FF2B5EF4-FFF2-40B4-BE49-F238E27FC236}">
                <a16:creationId xmlns:a16="http://schemas.microsoft.com/office/drawing/2014/main" id="{618D546F-EE7D-4D09-BC3E-BBAE9CFF03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graphicFrame>
        <p:nvGraphicFramePr>
          <p:cNvPr id="5" name="Table 4">
            <a:extLst>
              <a:ext uri="{FF2B5EF4-FFF2-40B4-BE49-F238E27FC236}">
                <a16:creationId xmlns:a16="http://schemas.microsoft.com/office/drawing/2014/main" id="{D64A7A92-430A-F496-5541-F3D3D1AD6183}"/>
              </a:ext>
            </a:extLst>
          </p:cNvPr>
          <p:cNvGraphicFramePr>
            <a:graphicFrameLocks noGrp="1"/>
          </p:cNvGraphicFramePr>
          <p:nvPr>
            <p:extLst>
              <p:ext uri="{D42A27DB-BD31-4B8C-83A1-F6EECF244321}">
                <p14:modId xmlns:p14="http://schemas.microsoft.com/office/powerpoint/2010/main" val="1682793762"/>
              </p:ext>
            </p:extLst>
          </p:nvPr>
        </p:nvGraphicFramePr>
        <p:xfrm>
          <a:off x="5086351" y="1338002"/>
          <a:ext cx="6848474" cy="4580872"/>
        </p:xfrm>
        <a:graphic>
          <a:graphicData uri="http://schemas.openxmlformats.org/drawingml/2006/table">
            <a:tbl>
              <a:tblPr firstRow="1" firstCol="1" bandRow="1"/>
              <a:tblGrid>
                <a:gridCol w="3467099">
                  <a:extLst>
                    <a:ext uri="{9D8B030D-6E8A-4147-A177-3AD203B41FA5}">
                      <a16:colId xmlns:a16="http://schemas.microsoft.com/office/drawing/2014/main" val="4226382868"/>
                    </a:ext>
                  </a:extLst>
                </a:gridCol>
                <a:gridCol w="1273025">
                  <a:extLst>
                    <a:ext uri="{9D8B030D-6E8A-4147-A177-3AD203B41FA5}">
                      <a16:colId xmlns:a16="http://schemas.microsoft.com/office/drawing/2014/main" val="682857183"/>
                    </a:ext>
                  </a:extLst>
                </a:gridCol>
                <a:gridCol w="2108350">
                  <a:extLst>
                    <a:ext uri="{9D8B030D-6E8A-4147-A177-3AD203B41FA5}">
                      <a16:colId xmlns:a16="http://schemas.microsoft.com/office/drawing/2014/main" val="4252566042"/>
                    </a:ext>
                  </a:extLst>
                </a:gridCol>
              </a:tblGrid>
              <a:tr h="472422">
                <a:tc gridSpan="3">
                  <a:txBody>
                    <a:bodyPr/>
                    <a:lstStyle/>
                    <a:p>
                      <a:pPr marL="0" marR="0" algn="ctr">
                        <a:lnSpc>
                          <a:spcPct val="107000"/>
                        </a:lnSpc>
                        <a:spcBef>
                          <a:spcPts val="0"/>
                        </a:spcBef>
                        <a:spcAft>
                          <a:spcPts val="0"/>
                        </a:spcAft>
                      </a:pPr>
                      <a:r>
                        <a:rPr lang="en-US" sz="1800" b="1">
                          <a:solidFill>
                            <a:srgbClr val="000000"/>
                          </a:solidFill>
                          <a:effectLst/>
                          <a:latin typeface="+mn-lt"/>
                          <a:ea typeface="Times New Roman" panose="02020603050405020304" pitchFamily="18" charset="0"/>
                          <a:cs typeface="Calibri" panose="020F0502020204030204" pitchFamily="34" charset="0"/>
                        </a:rPr>
                        <a:t>Deduplicated # Households Experiencing Homelessness in TX-601 (6/1/21-5/31/22)</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93008924"/>
                  </a:ext>
                </a:extLst>
              </a:tr>
              <a:tr h="392666">
                <a:tc>
                  <a:txBody>
                    <a:bodyPr/>
                    <a:lstStyle/>
                    <a:p>
                      <a:pPr marL="0" marR="0">
                        <a:lnSpc>
                          <a:spcPct val="107000"/>
                        </a:lnSpc>
                        <a:spcBef>
                          <a:spcPts val="0"/>
                        </a:spcBef>
                        <a:spcAft>
                          <a:spcPts val="0"/>
                        </a:spcAft>
                      </a:pPr>
                      <a:r>
                        <a:rPr lang="en-US" sz="1800" b="1">
                          <a:solidFill>
                            <a:srgbClr val="000000"/>
                          </a:solidFill>
                          <a:effectLst/>
                          <a:latin typeface="+mn-lt"/>
                          <a:ea typeface="Times New Roman" panose="02020603050405020304" pitchFamily="18" charset="0"/>
                          <a:cs typeface="Calibri" panose="020F0502020204030204" pitchFamily="34" charset="0"/>
                        </a:rPr>
                        <a:t>Project Type</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dirty="0">
                          <a:solidFill>
                            <a:srgbClr val="000000"/>
                          </a:solidFill>
                          <a:effectLst/>
                          <a:latin typeface="+mn-lt"/>
                          <a:ea typeface="Times New Roman" panose="02020603050405020304" pitchFamily="18" charset="0"/>
                          <a:cs typeface="Calibri" panose="020F0502020204030204" pitchFamily="34" charset="0"/>
                        </a:rPr>
                        <a:t># Households</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dirty="0">
                          <a:solidFill>
                            <a:srgbClr val="000000"/>
                          </a:solidFill>
                          <a:effectLst/>
                          <a:latin typeface="+mn-lt"/>
                          <a:ea typeface="Times New Roman" panose="02020603050405020304" pitchFamily="18" charset="0"/>
                          <a:cs typeface="Calibri" panose="020F0502020204030204" pitchFamily="34" charset="0"/>
                        </a:rPr>
                        <a:t>% of Total Households</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672263"/>
                  </a:ext>
                </a:extLst>
              </a:tr>
              <a:tr h="472422">
                <a:tc>
                  <a:txBody>
                    <a:bodyPr/>
                    <a:lstStyle/>
                    <a:p>
                      <a:pPr marL="0" marR="0">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Accessed Street Outreach Only (Unsheltered Only)</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a:solidFill>
                            <a:srgbClr val="000000"/>
                          </a:solidFill>
                          <a:effectLst/>
                          <a:latin typeface="+mn-lt"/>
                          <a:ea typeface="Times New Roman" panose="02020603050405020304" pitchFamily="18" charset="0"/>
                          <a:cs typeface="Calibri" panose="020F0502020204030204" pitchFamily="34" charset="0"/>
                        </a:rPr>
                        <a:t>1971</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42%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8205986"/>
                  </a:ext>
                </a:extLst>
              </a:tr>
              <a:tr h="472422">
                <a:tc>
                  <a:txBody>
                    <a:bodyPr/>
                    <a:lstStyle/>
                    <a:p>
                      <a:pPr marL="0" marR="0">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Accessed Emergency Shelter Only (Sheltered Only)</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a:solidFill>
                            <a:srgbClr val="000000"/>
                          </a:solidFill>
                          <a:effectLst/>
                          <a:latin typeface="+mn-lt"/>
                          <a:ea typeface="Times New Roman" panose="02020603050405020304" pitchFamily="18" charset="0"/>
                          <a:cs typeface="Calibri" panose="020F0502020204030204" pitchFamily="34" charset="0"/>
                        </a:rPr>
                        <a:t>2500</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53%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9267630"/>
                  </a:ext>
                </a:extLst>
              </a:tr>
              <a:tr h="955532">
                <a:tc>
                  <a:txBody>
                    <a:bodyPr/>
                    <a:lstStyle/>
                    <a:p>
                      <a:pPr marL="0" marR="0">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Accessed Both ES/SO throughout year (Household was both unsheltered and sheltered during time period)</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269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715419"/>
                  </a:ext>
                </a:extLst>
              </a:tr>
              <a:tr h="472422">
                <a:tc>
                  <a:txBody>
                    <a:bodyPr/>
                    <a:lstStyle/>
                    <a:p>
                      <a:pPr marL="0" marR="0">
                        <a:lnSpc>
                          <a:spcPct val="107000"/>
                        </a:lnSpc>
                        <a:spcBef>
                          <a:spcPts val="0"/>
                        </a:spcBef>
                        <a:spcAft>
                          <a:spcPts val="0"/>
                        </a:spcAft>
                      </a:pPr>
                      <a:r>
                        <a:rPr lang="en-US" sz="1800" b="1">
                          <a:solidFill>
                            <a:srgbClr val="000000"/>
                          </a:solidFill>
                          <a:effectLst/>
                          <a:latin typeface="+mn-lt"/>
                          <a:ea typeface="Times New Roman" panose="02020603050405020304" pitchFamily="18" charset="0"/>
                          <a:cs typeface="Calibri" panose="020F0502020204030204" pitchFamily="34" charset="0"/>
                        </a:rPr>
                        <a:t>Total # Households Experiencing Homelessness</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dirty="0">
                          <a:solidFill>
                            <a:srgbClr val="000000"/>
                          </a:solidFill>
                          <a:effectLst/>
                          <a:latin typeface="+mn-lt"/>
                          <a:ea typeface="Times New Roman" panose="02020603050405020304" pitchFamily="18" charset="0"/>
                          <a:cs typeface="Calibri" panose="020F0502020204030204" pitchFamily="34" charset="0"/>
                        </a:rPr>
                        <a:t>4740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rgbClr val="000000"/>
                          </a:solidFill>
                          <a:effectLst/>
                          <a:latin typeface="+mn-lt"/>
                          <a:ea typeface="Times New Roman" panose="02020603050405020304" pitchFamily="18" charset="0"/>
                          <a:cs typeface="Calibri" panose="020F0502020204030204" pitchFamily="34" charset="0"/>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800472"/>
                  </a:ext>
                </a:extLst>
              </a:tr>
              <a:tr h="256519">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US" sz="1100" dirty="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40809181"/>
                  </a:ext>
                </a:extLst>
              </a:tr>
            </a:tbl>
          </a:graphicData>
        </a:graphic>
      </p:graphicFrame>
    </p:spTree>
    <p:extLst>
      <p:ext uri="{BB962C8B-B14F-4D97-AF65-F5344CB8AC3E}">
        <p14:creationId xmlns:p14="http://schemas.microsoft.com/office/powerpoint/2010/main" val="367902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8230-7FA6-42CB-BB25-BF17EEB05095}"/>
              </a:ext>
            </a:extLst>
          </p:cNvPr>
          <p:cNvSpPr>
            <a:spLocks noGrp="1"/>
          </p:cNvSpPr>
          <p:nvPr>
            <p:ph type="title"/>
          </p:nvPr>
        </p:nvSpPr>
        <p:spPr>
          <a:xfrm>
            <a:off x="952500" y="24765"/>
            <a:ext cx="9875520" cy="1356360"/>
          </a:xfrm>
        </p:spPr>
        <p:txBody>
          <a:bodyPr>
            <a:normAutofit/>
          </a:bodyPr>
          <a:lstStyle/>
          <a:p>
            <a:pPr algn="ctr"/>
            <a:r>
              <a:rPr lang="en-US" sz="3600" b="1" dirty="0"/>
              <a:t>TX- 601 Plan and Funding Priorities</a:t>
            </a:r>
          </a:p>
        </p:txBody>
      </p:sp>
      <p:sp>
        <p:nvSpPr>
          <p:cNvPr id="3" name="Content Placeholder 2">
            <a:extLst>
              <a:ext uri="{FF2B5EF4-FFF2-40B4-BE49-F238E27FC236}">
                <a16:creationId xmlns:a16="http://schemas.microsoft.com/office/drawing/2014/main" id="{90409A11-202D-4B9C-8966-9F231168FFC9}"/>
              </a:ext>
            </a:extLst>
          </p:cNvPr>
          <p:cNvSpPr>
            <a:spLocks noGrp="1"/>
          </p:cNvSpPr>
          <p:nvPr>
            <p:ph idx="1"/>
          </p:nvPr>
        </p:nvSpPr>
        <p:spPr>
          <a:xfrm>
            <a:off x="800926" y="1074267"/>
            <a:ext cx="9872871" cy="3823970"/>
          </a:xfrm>
        </p:spPr>
        <p:txBody>
          <a:bodyPr anchor="ctr">
            <a:normAutofit/>
          </a:bodyPr>
          <a:lstStyle/>
          <a:p>
            <a:pPr marL="347472" indent="-347472"/>
            <a:r>
              <a:rPr lang="en-US" sz="2400" dirty="0"/>
              <a:t>Funding will be designated to assist families and individuals currently experiencing homelessness who are unsheltered. </a:t>
            </a:r>
          </a:p>
          <a:p>
            <a:pPr marL="347472" indent="-347472"/>
            <a:r>
              <a:rPr lang="en-US" sz="2400" dirty="0"/>
              <a:t>Focusing on Permanent Supportive Housing</a:t>
            </a:r>
          </a:p>
          <a:p>
            <a:pPr marL="576072" lvl="1" indent="-347472"/>
            <a:r>
              <a:rPr lang="en-US" sz="2200" dirty="0"/>
              <a:t>Encourage community partners to consider additional supportive services along with Case Management</a:t>
            </a:r>
          </a:p>
          <a:p>
            <a:pPr marL="0" indent="-347472"/>
            <a:r>
              <a:rPr lang="en-US" sz="2400" dirty="0"/>
              <a:t>Coordinated Entry</a:t>
            </a:r>
          </a:p>
          <a:p>
            <a:pPr marL="0" indent="-347472"/>
            <a:r>
              <a:rPr lang="en-US" sz="2400" dirty="0"/>
              <a:t>HMIS</a:t>
            </a:r>
          </a:p>
          <a:p>
            <a:pPr marL="0" indent="-347472"/>
            <a:r>
              <a:rPr lang="en-US" sz="2400" dirty="0"/>
              <a:t>Planning</a:t>
            </a:r>
          </a:p>
        </p:txBody>
      </p:sp>
      <p:sp>
        <p:nvSpPr>
          <p:cNvPr id="4" name="Slide Number Placeholder 3">
            <a:extLst>
              <a:ext uri="{FF2B5EF4-FFF2-40B4-BE49-F238E27FC236}">
                <a16:creationId xmlns:a16="http://schemas.microsoft.com/office/drawing/2014/main" id="{25F57530-19B9-4699-A896-E5227A878C31}"/>
              </a:ext>
            </a:extLst>
          </p:cNvPr>
          <p:cNvSpPr>
            <a:spLocks noGrp="1"/>
          </p:cNvSpPr>
          <p:nvPr>
            <p:ph type="sldNum" sz="quarter" idx="12"/>
          </p:nvPr>
        </p:nvSpPr>
        <p:spPr/>
        <p:txBody>
          <a:bodyPr>
            <a:normAutofit/>
          </a:bodyPr>
          <a:lstStyle/>
          <a:p>
            <a:pPr>
              <a:spcAft>
                <a:spcPts val="600"/>
              </a:spcAft>
            </a:pPr>
            <a:fld id="{CFC4D4AB-0E6C-46B7-B2BA-FF26EBC67019}" type="slidenum">
              <a:rPr lang="en-US" smtClean="0"/>
              <a:pPr>
                <a:spcAft>
                  <a:spcPts val="600"/>
                </a:spcAft>
              </a:pPr>
              <a:t>4</a:t>
            </a:fld>
            <a:endParaRPr lang="en-US"/>
          </a:p>
        </p:txBody>
      </p:sp>
      <p:pic>
        <p:nvPicPr>
          <p:cNvPr id="9" name="Picture 8">
            <a:extLst>
              <a:ext uri="{FF2B5EF4-FFF2-40B4-BE49-F238E27FC236}">
                <a16:creationId xmlns:a16="http://schemas.microsoft.com/office/drawing/2014/main" id="{618D546F-EE7D-4D09-BC3E-BBAE9CFF03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668922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41A4-4464-423C-8084-DDBE6ADFE43B}"/>
              </a:ext>
            </a:extLst>
          </p:cNvPr>
          <p:cNvSpPr>
            <a:spLocks noGrp="1"/>
          </p:cNvSpPr>
          <p:nvPr>
            <p:ph type="title"/>
          </p:nvPr>
        </p:nvSpPr>
        <p:spPr>
          <a:xfrm>
            <a:off x="1160227" y="0"/>
            <a:ext cx="9875520" cy="1356360"/>
          </a:xfrm>
        </p:spPr>
        <p:txBody>
          <a:bodyPr>
            <a:normAutofit/>
          </a:bodyPr>
          <a:lstStyle/>
          <a:p>
            <a:pPr algn="ctr"/>
            <a:r>
              <a:rPr lang="en-US" sz="3600" b="1" dirty="0"/>
              <a:t>Leveraging Housing Resources</a:t>
            </a:r>
          </a:p>
        </p:txBody>
      </p:sp>
      <p:sp>
        <p:nvSpPr>
          <p:cNvPr id="3" name="Content Placeholder 2">
            <a:extLst>
              <a:ext uri="{FF2B5EF4-FFF2-40B4-BE49-F238E27FC236}">
                <a16:creationId xmlns:a16="http://schemas.microsoft.com/office/drawing/2014/main" id="{73E8A66E-E51C-4C4E-937A-F354E34FE13C}"/>
              </a:ext>
            </a:extLst>
          </p:cNvPr>
          <p:cNvSpPr>
            <a:spLocks noGrp="1"/>
          </p:cNvSpPr>
          <p:nvPr>
            <p:ph idx="1"/>
          </p:nvPr>
        </p:nvSpPr>
        <p:spPr>
          <a:xfrm>
            <a:off x="390525" y="1037033"/>
            <a:ext cx="11601450" cy="5186795"/>
          </a:xfrm>
        </p:spPr>
        <p:txBody>
          <a:bodyPr anchor="t">
            <a:normAutofit/>
          </a:bodyPr>
          <a:lstStyle/>
          <a:p>
            <a:pPr>
              <a:lnSpc>
                <a:spcPct val="100000"/>
              </a:lnSpc>
            </a:pPr>
            <a:r>
              <a:rPr lang="en-US" sz="2000" b="1" dirty="0">
                <a:effectLst/>
                <a:ea typeface="Calibri" panose="020F0502020204030204" pitchFamily="34" charset="0"/>
                <a:cs typeface="Times New Roman" panose="02020603050405020304" pitchFamily="18" charset="0"/>
              </a:rPr>
              <a:t>Development of new units and creation of housing opportunities</a:t>
            </a:r>
          </a:p>
          <a:p>
            <a:pPr marL="1017270" indent="-285750">
              <a:lnSpc>
                <a:spcPct val="107000"/>
              </a:lnSpc>
              <a:spcBef>
                <a:spcPts val="0"/>
              </a:spcBef>
            </a:pPr>
            <a:r>
              <a:rPr lang="en-US" sz="2000" dirty="0">
                <a:effectLst/>
                <a:ea typeface="Calibri" panose="020F0502020204030204" pitchFamily="34" charset="0"/>
                <a:cs typeface="Times New Roman" panose="02020603050405020304" pitchFamily="18" charset="0"/>
              </a:rPr>
              <a:t>Tarrant County General APRA Funding- ½ PSH, ½ RRH ($32 million- 250 units).</a:t>
            </a:r>
          </a:p>
          <a:p>
            <a:pPr marL="1017270" indent="-285750">
              <a:lnSpc>
                <a:spcPct val="107000"/>
              </a:lnSpc>
              <a:spcBef>
                <a:spcPts val="0"/>
              </a:spcBef>
            </a:pPr>
            <a:r>
              <a:rPr lang="en-US" sz="2000" dirty="0">
                <a:effectLst/>
                <a:ea typeface="Calibri" panose="020F0502020204030204" pitchFamily="34" charset="0"/>
                <a:cs typeface="Times New Roman" panose="02020603050405020304" pitchFamily="18" charset="0"/>
              </a:rPr>
              <a:t>Ft Worth HOME ARPA- PSH ($20,250,000- 162 units).</a:t>
            </a:r>
            <a:endParaRPr lang="en-US" sz="2000" dirty="0">
              <a:ea typeface="Calibri" panose="020F0502020204030204" pitchFamily="34" charset="0"/>
              <a:cs typeface="Times New Roman" panose="02020603050405020304" pitchFamily="18" charset="0"/>
            </a:endParaRPr>
          </a:p>
          <a:p>
            <a:pPr marL="1017270" indent="-285750">
              <a:lnSpc>
                <a:spcPct val="107000"/>
              </a:lnSpc>
              <a:spcBef>
                <a:spcPts val="0"/>
              </a:spcBef>
            </a:pPr>
            <a:r>
              <a:rPr lang="en-US" sz="2000" dirty="0">
                <a:effectLst/>
                <a:ea typeface="Calibri" panose="020F0502020204030204" pitchFamily="34" charset="0"/>
                <a:cs typeface="Times New Roman" panose="02020603050405020304" pitchFamily="18" charset="0"/>
              </a:rPr>
              <a:t>Additional Funding Requests- have requested $19.5 million (FT WORTH General) and $8 million (Arlington APRA).</a:t>
            </a:r>
          </a:p>
          <a:p>
            <a:pPr marL="1017270" indent="-285750">
              <a:lnSpc>
                <a:spcPct val="107000"/>
              </a:lnSpc>
              <a:spcBef>
                <a:spcPts val="0"/>
              </a:spcBef>
            </a:pPr>
            <a:r>
              <a:rPr lang="en-US" sz="2000" dirty="0">
                <a:effectLst/>
                <a:ea typeface="Calibri" panose="020F0502020204030204" pitchFamily="34" charset="0"/>
                <a:cs typeface="Times New Roman" panose="02020603050405020304" pitchFamily="18" charset="0"/>
              </a:rPr>
              <a:t>CoC will need PHA commitment letter to include in plan.</a:t>
            </a:r>
            <a:endParaRPr lang="en-US" sz="2000" b="1" dirty="0">
              <a:effectLst/>
              <a:ea typeface="Calibri" panose="020F0502020204030204" pitchFamily="34" charset="0"/>
              <a:cs typeface="Times New Roman" panose="02020603050405020304" pitchFamily="18" charset="0"/>
            </a:endParaRPr>
          </a:p>
          <a:p>
            <a:pPr>
              <a:lnSpc>
                <a:spcPct val="100000"/>
              </a:lnSpc>
            </a:pPr>
            <a:r>
              <a:rPr lang="en-US" sz="2000" b="1" dirty="0">
                <a:effectLst/>
                <a:ea typeface="Calibri" panose="020F0502020204030204" pitchFamily="34" charset="0"/>
                <a:cs typeface="Times New Roman" panose="02020603050405020304" pitchFamily="18" charset="0"/>
              </a:rPr>
              <a:t>Landlord Recruitment</a:t>
            </a:r>
          </a:p>
          <a:p>
            <a:pPr marL="1014984" marR="0" indent="-283464">
              <a:lnSpc>
                <a:spcPct val="107000"/>
              </a:lnSpc>
              <a:spcBef>
                <a:spcPts val="0"/>
              </a:spcBef>
            </a:pPr>
            <a:r>
              <a:rPr lang="en-US" sz="2000" dirty="0">
                <a:effectLst/>
                <a:ea typeface="Calibri" panose="020F0502020204030204" pitchFamily="34" charset="0"/>
                <a:cs typeface="Times New Roman" panose="02020603050405020304" pitchFamily="18" charset="0"/>
              </a:rPr>
              <a:t>TCHC has 3 landlord engagement staff </a:t>
            </a:r>
            <a:endParaRPr lang="en-US" sz="2000" dirty="0">
              <a:ea typeface="Calibri" panose="020F0502020204030204" pitchFamily="34" charset="0"/>
              <a:cs typeface="Times New Roman" panose="02020603050405020304" pitchFamily="18" charset="0"/>
            </a:endParaRPr>
          </a:p>
          <a:p>
            <a:pPr marL="1243584" lvl="1" indent="-283464">
              <a:lnSpc>
                <a:spcPct val="107000"/>
              </a:lnSpc>
              <a:spcBef>
                <a:spcPts val="0"/>
              </a:spcBef>
            </a:pPr>
            <a:r>
              <a:rPr lang="en-US" sz="1800" dirty="0">
                <a:ea typeface="Calibri" panose="020F0502020204030204" pitchFamily="34" charset="0"/>
                <a:cs typeface="Times New Roman" panose="02020603050405020304" pitchFamily="18" charset="0"/>
              </a:rPr>
              <a:t>S</a:t>
            </a:r>
            <a:r>
              <a:rPr lang="en-US" sz="1800" dirty="0">
                <a:effectLst/>
                <a:ea typeface="Calibri" panose="020F0502020204030204" pitchFamily="34" charset="0"/>
                <a:cs typeface="Times New Roman" panose="02020603050405020304" pitchFamily="18" charset="0"/>
              </a:rPr>
              <a:t>pecialized LL recruitment in Arlington. </a:t>
            </a:r>
          </a:p>
          <a:p>
            <a:pPr marL="1014984" marR="0" indent="-283464">
              <a:lnSpc>
                <a:spcPct val="107000"/>
              </a:lnSpc>
              <a:spcBef>
                <a:spcPts val="0"/>
              </a:spcBef>
            </a:pPr>
            <a:r>
              <a:rPr lang="en-US" sz="2000" dirty="0" err="1">
                <a:effectLst/>
                <a:ea typeface="Calibri" panose="020F0502020204030204" pitchFamily="34" charset="0"/>
                <a:cs typeface="Times New Roman" panose="02020603050405020304" pitchFamily="18" charset="0"/>
              </a:rPr>
              <a:t>Padmission</a:t>
            </a:r>
            <a:r>
              <a:rPr lang="en-US" sz="2000" dirty="0">
                <a:effectLst/>
                <a:ea typeface="Calibri" panose="020F0502020204030204" pitchFamily="34" charset="0"/>
                <a:cs typeface="Times New Roman" panose="02020603050405020304" pitchFamily="18" charset="0"/>
              </a:rPr>
              <a:t> is a database utilized within CoC to show </a:t>
            </a:r>
            <a:r>
              <a:rPr lang="en-US" sz="2000" dirty="0">
                <a:ea typeface="Calibri" panose="020F0502020204030204" pitchFamily="34" charset="0"/>
                <a:cs typeface="Times New Roman" panose="02020603050405020304" pitchFamily="18" charset="0"/>
              </a:rPr>
              <a:t>unit availability.</a:t>
            </a:r>
          </a:p>
          <a:p>
            <a:pPr marL="1014984" marR="0" indent="-283464">
              <a:lnSpc>
                <a:spcPct val="107000"/>
              </a:lnSpc>
              <a:spcBef>
                <a:spcPts val="0"/>
              </a:spcBef>
            </a:pPr>
            <a:r>
              <a:rPr lang="en-US" sz="2000" dirty="0">
                <a:ea typeface="Calibri" panose="020F0502020204030204" pitchFamily="34" charset="0"/>
                <a:cs typeface="Times New Roman" panose="02020603050405020304" pitchFamily="18" charset="0"/>
              </a:rPr>
              <a:t>Since</a:t>
            </a:r>
            <a:r>
              <a:rPr lang="en-US" sz="2000" dirty="0">
                <a:effectLst/>
                <a:ea typeface="Calibri" panose="020F0502020204030204" pitchFamily="34" charset="0"/>
                <a:cs typeface="Times New Roman" panose="02020603050405020304" pitchFamily="18" charset="0"/>
              </a:rPr>
              <a:t> March 2020, 116 properties added equaling 10,488 units. </a:t>
            </a:r>
          </a:p>
          <a:p>
            <a:pPr marL="1243584" lvl="1" indent="-283464">
              <a:lnSpc>
                <a:spcPct val="107000"/>
              </a:lnSpc>
              <a:spcBef>
                <a:spcPts val="0"/>
              </a:spcBef>
            </a:pPr>
            <a:r>
              <a:rPr lang="en-US" sz="1800" dirty="0">
                <a:effectLst/>
                <a:ea typeface="Calibri" panose="020F0502020204030204" pitchFamily="34" charset="0"/>
                <a:cs typeface="Times New Roman" panose="02020603050405020304" pitchFamily="18" charset="0"/>
              </a:rPr>
              <a:t>As of July 5</a:t>
            </a:r>
            <a:r>
              <a:rPr lang="en-US" sz="1800" baseline="30000" dirty="0">
                <a:effectLst/>
                <a:ea typeface="Calibri" panose="020F0502020204030204" pitchFamily="34" charset="0"/>
                <a:cs typeface="Times New Roman" panose="02020603050405020304" pitchFamily="18" charset="0"/>
              </a:rPr>
              <a:t>th</a:t>
            </a:r>
            <a:r>
              <a:rPr lang="en-US" sz="1800" dirty="0">
                <a:effectLst/>
                <a:ea typeface="Calibri" panose="020F0502020204030204" pitchFamily="34" charset="0"/>
                <a:cs typeface="Times New Roman" panose="02020603050405020304" pitchFamily="18" charset="0"/>
              </a:rPr>
              <a:t>, 308 units remain unleased.</a:t>
            </a:r>
          </a:p>
          <a:p>
            <a:pPr marL="1014984" marR="0" indent="-283464">
              <a:lnSpc>
                <a:spcPct val="107000"/>
              </a:lnSpc>
              <a:spcBef>
                <a:spcPts val="0"/>
              </a:spcBef>
            </a:pPr>
            <a:r>
              <a:rPr lang="en-US" sz="2000" dirty="0">
                <a:effectLst/>
                <a:ea typeface="Calibri" panose="020F0502020204030204" pitchFamily="34" charset="0"/>
                <a:cs typeface="Times New Roman" panose="02020603050405020304" pitchFamily="18" charset="0"/>
              </a:rPr>
              <a:t>Provides additional support to CMs and supportive staff.</a:t>
            </a:r>
          </a:p>
          <a:p>
            <a:pPr lvl="3">
              <a:lnSpc>
                <a:spcPct val="100000"/>
              </a:lnSpc>
            </a:pPr>
            <a:endParaRPr lang="en-US" sz="1800" dirty="0">
              <a:effectLst/>
              <a:ea typeface="Calibri" panose="020F0502020204030204" pitchFamily="34" charset="0"/>
              <a:cs typeface="Times New Roman" panose="02020603050405020304" pitchFamily="18" charset="0"/>
            </a:endParaRPr>
          </a:p>
          <a:p>
            <a:pPr>
              <a:lnSpc>
                <a:spcPct val="100000"/>
              </a:lnSpc>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49F3E73-6A5E-42E0-AD59-4D30429610F1}"/>
              </a:ext>
            </a:extLst>
          </p:cNvPr>
          <p:cNvSpPr>
            <a:spLocks noGrp="1"/>
          </p:cNvSpPr>
          <p:nvPr>
            <p:ph type="sldNum" sz="quarter" idx="12"/>
          </p:nvPr>
        </p:nvSpPr>
        <p:spPr/>
        <p:txBody>
          <a:bodyPr>
            <a:normAutofit/>
          </a:bodyPr>
          <a:lstStyle/>
          <a:p>
            <a:pPr>
              <a:spcAft>
                <a:spcPts val="600"/>
              </a:spcAft>
            </a:pPr>
            <a:fld id="{CFC4D4AB-0E6C-46B7-B2BA-FF26EBC67019}" type="slidenum">
              <a:rPr lang="en-US" smtClean="0"/>
              <a:pPr>
                <a:spcAft>
                  <a:spcPts val="600"/>
                </a:spcAft>
              </a:pPr>
              <a:t>5</a:t>
            </a:fld>
            <a:endParaRPr lang="en-US"/>
          </a:p>
        </p:txBody>
      </p:sp>
      <p:pic>
        <p:nvPicPr>
          <p:cNvPr id="5" name="Picture 4">
            <a:extLst>
              <a:ext uri="{FF2B5EF4-FFF2-40B4-BE49-F238E27FC236}">
                <a16:creationId xmlns:a16="http://schemas.microsoft.com/office/drawing/2014/main" id="{1E672CDC-CFC4-48F5-96EB-4C16B80DBF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941045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6656" y="0"/>
            <a:ext cx="9875520" cy="1356360"/>
          </a:xfrm>
        </p:spPr>
        <p:txBody>
          <a:bodyPr>
            <a:normAutofit/>
          </a:bodyPr>
          <a:lstStyle/>
          <a:p>
            <a:r>
              <a:rPr lang="en-US" sz="3600" b="1" dirty="0"/>
              <a:t>Leveraging Healthcare Resources</a:t>
            </a:r>
          </a:p>
        </p:txBody>
      </p:sp>
      <p:sp>
        <p:nvSpPr>
          <p:cNvPr id="3" name="Content Placeholder 2"/>
          <p:cNvSpPr>
            <a:spLocks noGrp="1"/>
          </p:cNvSpPr>
          <p:nvPr>
            <p:ph idx="1"/>
          </p:nvPr>
        </p:nvSpPr>
        <p:spPr>
          <a:xfrm>
            <a:off x="577426" y="1038744"/>
            <a:ext cx="10325100" cy="4765099"/>
          </a:xfrm>
        </p:spPr>
        <p:txBody>
          <a:bodyPr>
            <a:normAutofit/>
          </a:bodyPr>
          <a:lstStyle/>
          <a:p>
            <a:pPr marL="0" marR="0" lvl="0" indent="0">
              <a:lnSpc>
                <a:spcPct val="107000"/>
              </a:lnSpc>
              <a:spcBef>
                <a:spcPts val="0"/>
              </a:spcBef>
              <a:spcAft>
                <a:spcPts val="0"/>
              </a:spcAft>
              <a:buNone/>
            </a:pPr>
            <a:r>
              <a:rPr lang="en-US" sz="2000" dirty="0">
                <a:effectLst/>
                <a:ea typeface="Calibri" panose="020F0502020204030204" pitchFamily="34" charset="0"/>
                <a:cs typeface="Times New Roman" panose="02020603050405020304" pitchFamily="18" charset="0"/>
              </a:rPr>
              <a:t>Must develop permanent housing projects</a:t>
            </a:r>
            <a:r>
              <a:rPr lang="en-US" sz="2000" dirty="0">
                <a:ea typeface="Calibri" panose="020F0502020204030204" pitchFamily="34" charset="0"/>
                <a:cs typeface="Times New Roman" panose="02020603050405020304" pitchFamily="18" charset="0"/>
              </a:rPr>
              <a:t> </a:t>
            </a:r>
            <a:r>
              <a:rPr lang="en-US" sz="2000" dirty="0">
                <a:effectLst/>
                <a:ea typeface="Calibri" panose="020F0502020204030204" pitchFamily="34" charset="0"/>
                <a:cs typeface="Times New Roman" panose="02020603050405020304" pitchFamily="18" charset="0"/>
              </a:rPr>
              <a:t>that utilizes health care resources to help individuals and families experiencing homelessness. </a:t>
            </a:r>
          </a:p>
          <a:p>
            <a:pPr marL="0" marR="0" lvl="0" indent="0">
              <a:lnSpc>
                <a:spcPct val="107000"/>
              </a:lnSpc>
              <a:spcBef>
                <a:spcPts val="0"/>
              </a:spcBef>
              <a:spcAft>
                <a:spcPts val="0"/>
              </a:spcAft>
              <a:buNone/>
            </a:pPr>
            <a:endParaRPr lang="en-US" sz="2000" dirty="0">
              <a:effectLst/>
              <a:ea typeface="Calibri" panose="020F0502020204030204" pitchFamily="34" charset="0"/>
              <a:cs typeface="Times New Roman" panose="02020603050405020304" pitchFamily="18" charset="0"/>
            </a:endParaRPr>
          </a:p>
          <a:p>
            <a:pPr marL="285750" indent="-285750">
              <a:lnSpc>
                <a:spcPct val="107000"/>
              </a:lnSpc>
              <a:spcBef>
                <a:spcPts val="0"/>
              </a:spcBef>
            </a:pPr>
            <a:r>
              <a:rPr lang="en-US" sz="2000" dirty="0">
                <a:effectLst/>
                <a:ea typeface="Calibri" panose="020F0502020204030204" pitchFamily="34" charset="0"/>
                <a:cs typeface="Times New Roman" panose="02020603050405020304" pitchFamily="18" charset="0"/>
              </a:rPr>
              <a:t>CoCs must demonstrate through a written commitment from a health care organization, including organizations that serve people with HIV/AIDS, that the value of assistance being provided by the healthcare organization is at least: </a:t>
            </a:r>
          </a:p>
          <a:p>
            <a:pPr marL="914400" marR="0">
              <a:lnSpc>
                <a:spcPct val="107000"/>
              </a:lnSpc>
              <a:spcBef>
                <a:spcPts val="0"/>
              </a:spcBef>
              <a:spcAft>
                <a:spcPts val="800"/>
              </a:spcAft>
            </a:pPr>
            <a:r>
              <a:rPr lang="en-US" sz="2000" dirty="0">
                <a:effectLst/>
                <a:ea typeface="Calibri" panose="020F0502020204030204" pitchFamily="34" charset="0"/>
                <a:cs typeface="Times New Roman" panose="02020603050405020304" pitchFamily="18" charset="0"/>
              </a:rPr>
              <a:t>In the case of a substance abuse treatment or recovery provider, it will provide access to treatment or recovery services for all program participants who qualify and choose those services</a:t>
            </a:r>
          </a:p>
          <a:p>
            <a:pPr marL="1143000" lvl="1">
              <a:lnSpc>
                <a:spcPct val="107000"/>
              </a:lnSpc>
              <a:spcBef>
                <a:spcPts val="0"/>
              </a:spcBef>
              <a:spcAft>
                <a:spcPts val="800"/>
              </a:spcAft>
            </a:pPr>
            <a:r>
              <a:rPr lang="en-US" dirty="0">
                <a:effectLst/>
                <a:ea typeface="Calibri" panose="020F0502020204030204" pitchFamily="34" charset="0"/>
                <a:cs typeface="Times New Roman" panose="02020603050405020304" pitchFamily="18" charset="0"/>
              </a:rPr>
              <a:t>Utilize services provide by healthcare providers to provide SA/MH services </a:t>
            </a:r>
            <a:r>
              <a:rPr lang="en-US" dirty="0">
                <a:ea typeface="Calibri" panose="020F0502020204030204" pitchFamily="34" charset="0"/>
                <a:cs typeface="Times New Roman" panose="02020603050405020304" pitchFamily="18" charset="0"/>
              </a:rPr>
              <a:t> to </a:t>
            </a:r>
            <a:r>
              <a:rPr lang="en-US" dirty="0">
                <a:effectLst/>
                <a:ea typeface="Calibri" panose="020F0502020204030204" pitchFamily="34" charset="0"/>
                <a:cs typeface="Times New Roman" panose="02020603050405020304" pitchFamily="18" charset="0"/>
              </a:rPr>
              <a:t>participants who want </a:t>
            </a:r>
            <a:r>
              <a:rPr lang="en-US" dirty="0">
                <a:ea typeface="Calibri" panose="020F0502020204030204" pitchFamily="34" charset="0"/>
                <a:cs typeface="Times New Roman" panose="02020603050405020304" pitchFamily="18" charset="0"/>
              </a:rPr>
              <a:t>assistance within a single project. </a:t>
            </a:r>
            <a:endParaRPr lang="en-US" dirty="0">
              <a:effectLs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6</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8187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5" y="182705"/>
            <a:ext cx="11029950" cy="1356360"/>
          </a:xfrm>
        </p:spPr>
        <p:txBody>
          <a:bodyPr>
            <a:noAutofit/>
          </a:bodyPr>
          <a:lstStyle/>
          <a:p>
            <a:pPr algn="ctr"/>
            <a:r>
              <a:rPr lang="en-US" sz="3200" b="1" dirty="0">
                <a:effectLst/>
                <a:ea typeface="Calibri" panose="020F0502020204030204" pitchFamily="34" charset="0"/>
                <a:cs typeface="Times New Roman" panose="02020603050405020304" pitchFamily="18" charset="0"/>
              </a:rPr>
              <a:t>Current Strategy to Identify, Shelter, and House Individuals and Families Experiencing Unsheltered Homelessness</a:t>
            </a:r>
            <a:endParaRPr lang="en-US" sz="3200" dirty="0"/>
          </a:p>
        </p:txBody>
      </p:sp>
      <p:sp>
        <p:nvSpPr>
          <p:cNvPr id="3" name="Content Placeholder 2"/>
          <p:cNvSpPr>
            <a:spLocks noGrp="1"/>
          </p:cNvSpPr>
          <p:nvPr>
            <p:ph idx="1"/>
          </p:nvPr>
        </p:nvSpPr>
        <p:spPr>
          <a:xfrm>
            <a:off x="838200" y="1539064"/>
            <a:ext cx="10515600" cy="4684763"/>
          </a:xfrm>
        </p:spPr>
        <p:txBody>
          <a:bodyPr>
            <a:normAutofit/>
          </a:bodyPr>
          <a:lstStyle/>
          <a:p>
            <a:pPr marL="285750" lvl="1" indent="-285750"/>
            <a:r>
              <a:rPr lang="en-US" b="1" dirty="0">
                <a:effectLst/>
                <a:ea typeface="Calibri" panose="020F0502020204030204" pitchFamily="34" charset="0"/>
                <a:cs typeface="Times New Roman" panose="02020603050405020304" pitchFamily="18" charset="0"/>
              </a:rPr>
              <a:t>Current Street Outreach Strategy</a:t>
            </a:r>
          </a:p>
          <a:p>
            <a:pPr marL="560070" lvl="2" indent="-285750"/>
            <a:r>
              <a:rPr lang="en-US" sz="2000" dirty="0">
                <a:effectLst/>
                <a:ea typeface="Calibri" panose="020F0502020204030204" pitchFamily="34" charset="0"/>
                <a:cs typeface="Times New Roman" panose="02020603050405020304" pitchFamily="18" charset="0"/>
              </a:rPr>
              <a:t>52 current outreach staff providing outreach services- Monday-Friday, 7am to 7pm. </a:t>
            </a:r>
          </a:p>
          <a:p>
            <a:pPr marL="834390" lvl="3" indent="-285750"/>
            <a:r>
              <a:rPr lang="en-US" sz="2000" dirty="0">
                <a:effectLst/>
                <a:ea typeface="Calibri" panose="020F0502020204030204" pitchFamily="34" charset="0"/>
                <a:cs typeface="Times New Roman" panose="02020603050405020304" pitchFamily="18" charset="0"/>
              </a:rPr>
              <a:t>Local agencies employ Outreach Workers with lived experience (11% - 6 out of 52 reported)</a:t>
            </a:r>
          </a:p>
          <a:p>
            <a:pPr marL="560070" lvl="2" indent="-285750"/>
            <a:r>
              <a:rPr lang="en-US" sz="2000" dirty="0">
                <a:ea typeface="Calibri" panose="020F0502020204030204" pitchFamily="34" charset="0"/>
                <a:cs typeface="Times New Roman" panose="02020603050405020304" pitchFamily="18" charset="0"/>
              </a:rPr>
              <a:t>Outreach Manager (TCHC) coordinates community-wide outreach services.</a:t>
            </a:r>
            <a:endParaRPr lang="en-US" sz="2000" dirty="0">
              <a:effectLst/>
              <a:ea typeface="Calibri" panose="020F0502020204030204" pitchFamily="34" charset="0"/>
              <a:cs typeface="Times New Roman" panose="02020603050405020304" pitchFamily="18" charset="0"/>
            </a:endParaRPr>
          </a:p>
          <a:p>
            <a:pPr marL="560070" lvl="2" indent="-285750"/>
            <a:r>
              <a:rPr lang="en-US" sz="2000" dirty="0">
                <a:ea typeface="Calibri" panose="020F0502020204030204" pitchFamily="34" charset="0"/>
                <a:cs typeface="Times New Roman" panose="02020603050405020304" pitchFamily="18" charset="0"/>
              </a:rPr>
              <a:t>Outreach enter notes into our database including GIS coordinates of location. </a:t>
            </a:r>
          </a:p>
          <a:p>
            <a:pPr marL="834390" lvl="3" indent="-285750"/>
            <a:r>
              <a:rPr lang="en-US" sz="2000" dirty="0">
                <a:ea typeface="Calibri" panose="020F0502020204030204" pitchFamily="34" charset="0"/>
                <a:cs typeface="Times New Roman" panose="02020603050405020304" pitchFamily="18" charset="0"/>
              </a:rPr>
              <a:t>Assists in finding individuals once they receive a housing match. </a:t>
            </a:r>
          </a:p>
          <a:p>
            <a:pPr marL="560070" lvl="2" indent="-285750"/>
            <a:r>
              <a:rPr lang="en-US" sz="2000" dirty="0">
                <a:effectLst/>
                <a:ea typeface="Calibri" panose="020F0502020204030204" pitchFamily="34" charset="0"/>
                <a:cs typeface="Times New Roman" panose="02020603050405020304" pitchFamily="18" charset="0"/>
              </a:rPr>
              <a:t>Works closely with HOPE </a:t>
            </a:r>
            <a:r>
              <a:rPr lang="en-US" sz="2000" dirty="0">
                <a:ea typeface="Calibri" panose="020F0502020204030204" pitchFamily="34" charset="0"/>
                <a:cs typeface="Times New Roman" panose="02020603050405020304" pitchFamily="18" charset="0"/>
              </a:rPr>
              <a:t>Team, hospital systems, citizens, and community partners. </a:t>
            </a:r>
          </a:p>
          <a:p>
            <a:pPr marL="834390" lvl="3" indent="-285750"/>
            <a:r>
              <a:rPr lang="en-US" sz="2000" dirty="0">
                <a:ea typeface="Calibri" panose="020F0502020204030204" pitchFamily="34" charset="0"/>
                <a:cs typeface="Times New Roman" panose="02020603050405020304" pitchFamily="18" charset="0"/>
              </a:rPr>
              <a:t>Referrals through helpline, email, and direct referrals. </a:t>
            </a:r>
          </a:p>
          <a:p>
            <a:pPr marL="560070" lvl="2" indent="-285750"/>
            <a:r>
              <a:rPr lang="en-US" sz="2000" dirty="0">
                <a:effectLst/>
                <a:ea typeface="Calibri" panose="020F0502020204030204" pitchFamily="34" charset="0"/>
                <a:cs typeface="Times New Roman" panose="02020603050405020304" pitchFamily="18" charset="0"/>
              </a:rPr>
              <a:t>Organized response with City of Fort Worth for camp complaints</a:t>
            </a:r>
          </a:p>
          <a:p>
            <a:pPr marL="834390" lvl="3" indent="-285750"/>
            <a:r>
              <a:rPr lang="en-US" sz="2000" dirty="0">
                <a:effectLst/>
                <a:ea typeface="Calibri" panose="020F0502020204030204" pitchFamily="34" charset="0"/>
                <a:cs typeface="Times New Roman" panose="02020603050405020304" pitchFamily="18" charset="0"/>
              </a:rPr>
              <a:t>Citizen reports &gt; Code sends info to HOPE + Outreach &gt; outreach attempts to contact campers before camp is cleaned</a:t>
            </a:r>
          </a:p>
          <a:p>
            <a:pPr marL="560070" lvl="2" indent="-285750"/>
            <a:endParaRPr lang="en-US" sz="2000" dirty="0">
              <a:ea typeface="Calibri" panose="020F0502020204030204" pitchFamily="34" charset="0"/>
              <a:cs typeface="Times New Roman" panose="02020603050405020304" pitchFamily="18" charset="0"/>
            </a:endParaRPr>
          </a:p>
          <a:p>
            <a:pPr marL="560070" lvl="2" indent="-285750"/>
            <a:endParaRPr lang="en-US" dirty="0">
              <a:solidFill>
                <a:srgbClr val="FF0000"/>
              </a:solidFill>
              <a:ea typeface="Calibri" panose="020F0502020204030204" pitchFamily="34" charset="0"/>
              <a:cs typeface="Times New Roman" panose="02020603050405020304" pitchFamily="18" charset="0"/>
            </a:endParaRPr>
          </a:p>
          <a:p>
            <a:pPr marL="560070" lvl="2" indent="-285750"/>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L="560070" lvl="2" indent="-285750"/>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L="285750" lvl="1" indent="-285750"/>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endParaRPr lang="en-US" dirty="0"/>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7</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1625811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725" y="363680"/>
            <a:ext cx="10639425" cy="1356360"/>
          </a:xfrm>
        </p:spPr>
        <p:txBody>
          <a:bodyPr>
            <a:noAutofit/>
          </a:bodyPr>
          <a:lstStyle/>
          <a:p>
            <a:pPr algn="ctr"/>
            <a:r>
              <a:rPr lang="en-US" sz="3200" b="1" dirty="0">
                <a:effectLst/>
                <a:latin typeface="+mn-lt"/>
                <a:ea typeface="Calibri" panose="020F0502020204030204" pitchFamily="34" charset="0"/>
                <a:cs typeface="Times New Roman" panose="02020603050405020304" pitchFamily="18" charset="0"/>
              </a:rPr>
              <a:t>Current Strategy to Provide Immediate Access to Low-Barrier Shelter and Temporary Housing for Individuals and Families Experiencing Unsheltered Homelessness.</a:t>
            </a:r>
            <a:endParaRPr lang="en-US" sz="3200" dirty="0">
              <a:latin typeface="+mn-lt"/>
            </a:endParaRPr>
          </a:p>
        </p:txBody>
      </p:sp>
      <p:sp>
        <p:nvSpPr>
          <p:cNvPr id="8" name="Content Placeholder 7">
            <a:extLst>
              <a:ext uri="{FF2B5EF4-FFF2-40B4-BE49-F238E27FC236}">
                <a16:creationId xmlns:a16="http://schemas.microsoft.com/office/drawing/2014/main" id="{F7C0AF2F-97A1-9630-B9E4-069CFC691A27}"/>
              </a:ext>
            </a:extLst>
          </p:cNvPr>
          <p:cNvSpPr>
            <a:spLocks noGrp="1"/>
          </p:cNvSpPr>
          <p:nvPr>
            <p:ph sz="quarter" idx="4"/>
          </p:nvPr>
        </p:nvSpPr>
        <p:spPr>
          <a:xfrm>
            <a:off x="641123" y="1798839"/>
            <a:ext cx="10271578" cy="3691890"/>
          </a:xfrm>
        </p:spPr>
        <p:txBody>
          <a:bodyPr>
            <a:normAutofit fontScale="92500"/>
          </a:bodyPr>
          <a:lstStyle/>
          <a:p>
            <a:r>
              <a:rPr lang="en-US" b="1" dirty="0">
                <a:effectLst/>
                <a:ea typeface="Calibri" panose="020F0502020204030204" pitchFamily="34" charset="0"/>
                <a:cs typeface="Times New Roman" panose="02020603050405020304" pitchFamily="18" charset="0"/>
              </a:rPr>
              <a:t>Emergency shelter for all who </a:t>
            </a:r>
            <a:r>
              <a:rPr lang="en-US" b="1" dirty="0">
                <a:ea typeface="Calibri" panose="020F0502020204030204" pitchFamily="34" charset="0"/>
                <a:cs typeface="Times New Roman" panose="02020603050405020304" pitchFamily="18" charset="0"/>
              </a:rPr>
              <a:t>want it</a:t>
            </a:r>
            <a:endParaRPr lang="en-US" dirty="0">
              <a:ea typeface="Calibri" panose="020F0502020204030204" pitchFamily="34" charset="0"/>
              <a:cs typeface="Times New Roman" panose="02020603050405020304" pitchFamily="18" charset="0"/>
            </a:endParaRPr>
          </a:p>
          <a:p>
            <a:pPr lvl="1"/>
            <a:r>
              <a:rPr lang="en-US" sz="2200" dirty="0">
                <a:cs typeface="Times New Roman" panose="02020603050405020304" pitchFamily="18" charset="0"/>
              </a:rPr>
              <a:t>January 2022- 1799 beds/1645 people experiencing homelessness</a:t>
            </a:r>
          </a:p>
          <a:p>
            <a:pPr lvl="1"/>
            <a:r>
              <a:rPr lang="en-US" sz="2200" dirty="0">
                <a:cs typeface="Times New Roman" panose="02020603050405020304" pitchFamily="18" charset="0"/>
              </a:rPr>
              <a:t>Variety of temporary housing for families, women, persons experiencing domestic violence/trafficking, Veterans and general population</a:t>
            </a:r>
          </a:p>
          <a:p>
            <a:pPr lvl="1"/>
            <a:r>
              <a:rPr lang="en-US" sz="2200" dirty="0">
                <a:cs typeface="Times New Roman" panose="02020603050405020304" pitchFamily="18" charset="0"/>
              </a:rPr>
              <a:t>YHDP- Crisis Transitional Housing, Joint TH-RRH</a:t>
            </a:r>
          </a:p>
          <a:p>
            <a:pPr lvl="1"/>
            <a:r>
              <a:rPr lang="en-US" sz="2200" dirty="0">
                <a:cs typeface="Times New Roman" panose="02020603050405020304" pitchFamily="18" charset="0"/>
              </a:rPr>
              <a:t>Hotel Vouchers available when/if shelters are full.</a:t>
            </a:r>
          </a:p>
          <a:p>
            <a:r>
              <a:rPr lang="en-US" b="1" dirty="0">
                <a:cs typeface="Times New Roman" panose="02020603050405020304" pitchFamily="18" charset="0"/>
              </a:rPr>
              <a:t>Policies and Procedures to ensure easier access to services</a:t>
            </a:r>
          </a:p>
          <a:p>
            <a:pPr lvl="1"/>
            <a:r>
              <a:rPr lang="en-US" sz="2200" dirty="0">
                <a:cs typeface="Times New Roman" panose="02020603050405020304" pitchFamily="18" charset="0"/>
              </a:rPr>
              <a:t>Housing First</a:t>
            </a:r>
          </a:p>
          <a:p>
            <a:pPr lvl="1"/>
            <a:r>
              <a:rPr lang="en-US" sz="2200" dirty="0">
                <a:cs typeface="Times New Roman" panose="02020603050405020304" pitchFamily="18" charset="0"/>
              </a:rPr>
              <a:t>Seasonal overflow procedures</a:t>
            </a:r>
          </a:p>
          <a:p>
            <a:pPr lvl="1"/>
            <a:r>
              <a:rPr lang="en-US" sz="2200" dirty="0">
                <a:cs typeface="Times New Roman" panose="02020603050405020304" pitchFamily="18" charset="0"/>
              </a:rPr>
              <a:t>Designated access points for families- Start at Salvation Army and overflow into PNS. </a:t>
            </a:r>
          </a:p>
          <a:p>
            <a:pPr lvl="1"/>
            <a:endParaRPr lang="en-US" i="1" dirty="0">
              <a:solidFill>
                <a:srgbClr val="FF0000"/>
              </a:solidFill>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8</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3660727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75092"/>
            <a:ext cx="9875520" cy="1356360"/>
          </a:xfrm>
        </p:spPr>
        <p:txBody>
          <a:bodyPr>
            <a:noAutofit/>
          </a:bodyPr>
          <a:lstStyle/>
          <a:p>
            <a:pPr algn="ctr"/>
            <a:r>
              <a:rPr lang="en-US" sz="3200" b="1" dirty="0">
                <a:effectLst/>
                <a:ea typeface="Calibri" panose="020F0502020204030204" pitchFamily="34" charset="0"/>
                <a:cs typeface="Times New Roman" panose="02020603050405020304" pitchFamily="18" charset="0"/>
              </a:rPr>
              <a:t>Current Strategy to Provide Immediate Access to Low Barrier Permanent Housing for Individuals and Families Experiencing Unsheltered Homelessness.</a:t>
            </a:r>
            <a:r>
              <a:rPr lang="en-US" sz="3200" dirty="0">
                <a:effectLst/>
                <a:ea typeface="Calibri" panose="020F0502020204030204" pitchFamily="34" charset="0"/>
                <a:cs typeface="Times New Roman" panose="02020603050405020304" pitchFamily="18" charset="0"/>
              </a:rPr>
              <a:t> </a:t>
            </a:r>
            <a:endParaRPr lang="en-US" sz="3200" dirty="0"/>
          </a:p>
        </p:txBody>
      </p:sp>
      <p:sp>
        <p:nvSpPr>
          <p:cNvPr id="6" name="Content Placeholder 5">
            <a:extLst>
              <a:ext uri="{FF2B5EF4-FFF2-40B4-BE49-F238E27FC236}">
                <a16:creationId xmlns:a16="http://schemas.microsoft.com/office/drawing/2014/main" id="{7FF7D3F7-99D7-4D19-40FA-69AA265E26B3}"/>
              </a:ext>
            </a:extLst>
          </p:cNvPr>
          <p:cNvSpPr>
            <a:spLocks noGrp="1"/>
          </p:cNvSpPr>
          <p:nvPr>
            <p:ph sz="half" idx="2"/>
          </p:nvPr>
        </p:nvSpPr>
        <p:spPr>
          <a:xfrm>
            <a:off x="651475" y="1731452"/>
            <a:ext cx="10317642" cy="4023360"/>
          </a:xfrm>
        </p:spPr>
        <p:txBody>
          <a:bodyPr>
            <a:normAutofit lnSpcReduction="10000"/>
          </a:bodyPr>
          <a:lstStyle/>
          <a:p>
            <a:r>
              <a:rPr lang="en-US" b="1" dirty="0"/>
              <a:t>Intentional funding of projects that create less barriers</a:t>
            </a:r>
          </a:p>
          <a:p>
            <a:pPr lvl="1"/>
            <a:r>
              <a:rPr lang="en-US" sz="2200" dirty="0"/>
              <a:t>Master-leasing</a:t>
            </a:r>
          </a:p>
          <a:p>
            <a:pPr lvl="1"/>
            <a:r>
              <a:rPr lang="en-US" sz="2200" dirty="0"/>
              <a:t>Spaces that are more welcoming to those who were previously unsheltered- smaller units (hotel conversions), rural. </a:t>
            </a:r>
          </a:p>
          <a:p>
            <a:pPr lvl="1"/>
            <a:r>
              <a:rPr lang="en-US" sz="2200" dirty="0"/>
              <a:t>Project-based housing is more successful for people with experience with the criminal justice system or mental health concerns. </a:t>
            </a:r>
          </a:p>
          <a:p>
            <a:r>
              <a:rPr lang="en-US" b="1" dirty="0"/>
              <a:t>Prioritizing LOT (length of time) homeless has naturally prioritized unsheltered population</a:t>
            </a:r>
          </a:p>
          <a:p>
            <a:r>
              <a:rPr lang="en-US" b="1" dirty="0"/>
              <a:t>PNS Safe Haven expansion- Substance use/Mental Health</a:t>
            </a:r>
          </a:p>
          <a:p>
            <a:r>
              <a:rPr lang="en-US" b="1" dirty="0"/>
              <a:t>Used ESG funding to open PSH for residents with severe needs</a:t>
            </a:r>
          </a:p>
          <a:p>
            <a:r>
              <a:rPr lang="en-US" b="1" dirty="0"/>
              <a:t>Agreement with the City of Fort Worth regarding tax credit</a:t>
            </a:r>
          </a:p>
          <a:p>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normAutofit/>
          </a:bodyPr>
          <a:lstStyle/>
          <a:p>
            <a:fld id="{CFC4D4AB-0E6C-46B7-B2BA-FF26EBC67019}" type="slidenum">
              <a:rPr lang="en-US" smtClean="0"/>
              <a:t>9</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51" y="5569528"/>
            <a:ext cx="1818411" cy="924792"/>
          </a:xfrm>
          <a:prstGeom prst="rect">
            <a:avLst/>
          </a:prstGeom>
        </p:spPr>
      </p:pic>
    </p:spTree>
    <p:extLst>
      <p:ext uri="{BB962C8B-B14F-4D97-AF65-F5344CB8AC3E}">
        <p14:creationId xmlns:p14="http://schemas.microsoft.com/office/powerpoint/2010/main" val="391190027"/>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b377245-f441-4592-94e1-78cd29d243ca" xsi:nil="true"/>
    <lcf76f155ced4ddcb4097134ff3c332f xmlns="38844ee4-860b-45a7-95fc-ce2fce05d73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BF59025900F849869EF329E2586F3F" ma:contentTypeVersion="14" ma:contentTypeDescription="Create a new document." ma:contentTypeScope="" ma:versionID="5108a95e191f55319bba30bc0b55422a">
  <xsd:schema xmlns:xsd="http://www.w3.org/2001/XMLSchema" xmlns:xs="http://www.w3.org/2001/XMLSchema" xmlns:p="http://schemas.microsoft.com/office/2006/metadata/properties" xmlns:ns2="38844ee4-860b-45a7-95fc-ce2fce05d732" xmlns:ns3="ab377245-f441-4592-94e1-78cd29d243ca" targetNamespace="http://schemas.microsoft.com/office/2006/metadata/properties" ma:root="true" ma:fieldsID="dbe0623b1bef0ff479b490be19e174bd" ns2:_="" ns3:_="">
    <xsd:import namespace="38844ee4-860b-45a7-95fc-ce2fce05d732"/>
    <xsd:import namespace="ab377245-f441-4592-94e1-78cd29d243ca"/>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AutoKeyPoints" minOccurs="0"/>
                <xsd:element ref="ns2:MediaServiceKeyPoints"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844ee4-860b-45a7-95fc-ce2fce05d7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398873d-e740-48c0-b96d-0d98b63db39e"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377245-f441-4592-94e1-78cd29d243c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2c7dcfe3-a50c-4608-86c5-543146ffbfbb}" ma:internalName="TaxCatchAll" ma:showField="CatchAllData" ma:web="ab377245-f441-4592-94e1-78cd29d243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E5F64F-305F-49CE-A10D-6ACA772A719B}">
  <ds:schemaRefs>
    <ds:schemaRef ds:uri="http://schemas.microsoft.com/office/infopath/2007/PartnerControls"/>
    <ds:schemaRef ds:uri="http://purl.org/dc/terms/"/>
    <ds:schemaRef ds:uri="http://purl.org/dc/dcmitype/"/>
    <ds:schemaRef ds:uri="http://schemas.microsoft.com/office/2006/documentManagement/types"/>
    <ds:schemaRef ds:uri="http://purl.org/dc/elements/1.1/"/>
    <ds:schemaRef ds:uri="http://schemas.microsoft.com/office/2006/metadata/properties"/>
    <ds:schemaRef ds:uri="03c16268-7e27-48f4-af6b-aecaab6cabc2"/>
    <ds:schemaRef ds:uri="ed5da780-5eed-4971-ad57-ffb54ac6634b"/>
    <ds:schemaRef ds:uri="http://schemas.openxmlformats.org/package/2006/metadata/core-properties"/>
    <ds:schemaRef ds:uri="http://www.w3.org/XML/1998/namespace"/>
    <ds:schemaRef ds:uri="ab377245-f441-4592-94e1-78cd29d243ca"/>
    <ds:schemaRef ds:uri="38844ee4-860b-45a7-95fc-ce2fce05d732"/>
  </ds:schemaRefs>
</ds:datastoreItem>
</file>

<file path=customXml/itemProps2.xml><?xml version="1.0" encoding="utf-8"?>
<ds:datastoreItem xmlns:ds="http://schemas.openxmlformats.org/officeDocument/2006/customXml" ds:itemID="{3CF5DC3B-EDB8-406B-9289-E29625D31A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844ee4-860b-45a7-95fc-ce2fce05d732"/>
    <ds:schemaRef ds:uri="ab377245-f441-4592-94e1-78cd29d24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3A3AFD-EC4D-437D-A344-C9A2B516D5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Basis</Template>
  <TotalTime>25397</TotalTime>
  <Words>3042</Words>
  <Application>Microsoft Office PowerPoint</Application>
  <PresentationFormat>Widescreen</PresentationFormat>
  <Paragraphs>200</Paragraphs>
  <Slides>14</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Corbel</vt:lpstr>
      <vt:lpstr>Basis</vt:lpstr>
      <vt:lpstr>CoC Plan for Serving Unsheltered Individuals and Families Experiencing Homelessness with Severe Service Needs</vt:lpstr>
      <vt:lpstr>CoC Supplemental NOFO to Address Unsheltered and Rural Homelessness</vt:lpstr>
      <vt:lpstr>TX- 601 Planning Process</vt:lpstr>
      <vt:lpstr>TX- 601 Plan and Funding Priorities</vt:lpstr>
      <vt:lpstr>Leveraging Housing Resources</vt:lpstr>
      <vt:lpstr>Leveraging Healthcare Resources</vt:lpstr>
      <vt:lpstr>Current Strategy to Identify, Shelter, and House Individuals and Families Experiencing Unsheltered Homelessness</vt:lpstr>
      <vt:lpstr>Current Strategy to Provide Immediate Access to Low-Barrier Shelter and Temporary Housing for Individuals and Families Experiencing Unsheltered Homelessness.</vt:lpstr>
      <vt:lpstr>Current Strategy to Provide Immediate Access to Low Barrier Permanent Housing for Individuals and Families Experiencing Unsheltered Homelessness. </vt:lpstr>
      <vt:lpstr>Updating the CoCs Strategy to Identify, Shelter, and House Individuals Experiencing Unsheltered Homelessness with Data and Performance. </vt:lpstr>
      <vt:lpstr>Identify and Prioritize Households Experiencing or with Histories of Unsheltered Homelessness</vt:lpstr>
      <vt:lpstr>Involving Individuals with Lived Experience of Homelessness in Decision Making</vt:lpstr>
      <vt:lpstr>Supporting Underserved Communities and Supporting Equitable Community Development. </vt:lpstr>
      <vt:lpstr>Presentation 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FY2019 CoC Funding competition</dc:title>
  <dc:creator>Carolyn Curry</dc:creator>
  <cp:lastModifiedBy>Ash Campbell</cp:lastModifiedBy>
  <cp:revision>30</cp:revision>
  <cp:lastPrinted>2019-07-15T18:33:40Z</cp:lastPrinted>
  <dcterms:created xsi:type="dcterms:W3CDTF">2019-07-11T20:02:50Z</dcterms:created>
  <dcterms:modified xsi:type="dcterms:W3CDTF">2022-08-03T13:56:08Z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0x010100E8BF59025900F849869EF329E2586F3F</vt:lpwstr>
  </property>
</Properties>
</file>